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6"/>
    <p:restoredTop sz="94231"/>
  </p:normalViewPr>
  <p:slideViewPr>
    <p:cSldViewPr snapToGrid="0">
      <p:cViewPr varScale="1">
        <p:scale>
          <a:sx n="80" d="100"/>
          <a:sy n="80" d="100"/>
        </p:scale>
        <p:origin x="1855"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02</a:t>
            </a:r>
            <a:r>
              <a:rPr lang="en-US" sz="2800" b="1" i="0" u="none" strike="noStrike" cap="none" dirty="0" smtClean="0">
                <a:solidFill>
                  <a:schemeClr val="lt1"/>
                </a:solidFill>
                <a:latin typeface="Arial"/>
                <a:ea typeface="Arial"/>
                <a:cs typeface="Arial"/>
                <a:sym typeface="Arial"/>
              </a:rPr>
              <a:t> January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03</a:t>
            </a:r>
            <a:r>
              <a:rPr lang="en-US" sz="1600" b="1" dirty="0" smtClean="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09</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Jan 2024</a:t>
            </a:r>
            <a:endParaRPr dirty="0"/>
          </a:p>
        </p:txBody>
      </p:sp>
      <p:sp>
        <p:nvSpPr>
          <p:cNvPr id="186" name="Google Shape;186;p10"/>
          <p:cNvSpPr txBox="1"/>
          <p:nvPr/>
        </p:nvSpPr>
        <p:spPr>
          <a:xfrm>
            <a:off x="4228625" y="1485830"/>
            <a:ext cx="4528500" cy="2677616"/>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total rainfall to be below-normal (below the lower </a:t>
            </a:r>
            <a:r>
              <a:rPr lang="en-US" sz="1200" b="1" dirty="0" err="1">
                <a:solidFill>
                  <a:schemeClr val="bg1"/>
                </a:solidFill>
                <a:latin typeface="Arial" charset="0"/>
              </a:rPr>
              <a:t>tercile</a:t>
            </a:r>
            <a:r>
              <a:rPr lang="en-US" sz="1200" b="1" dirty="0">
                <a:solidFill>
                  <a:schemeClr val="bg1"/>
                </a:solidFill>
                <a:latin typeface="Arial" charset="0"/>
              </a:rPr>
              <a:t>) over Equatorial Guinea, Gabon, southern Congo, western DRC, northwestern Angola, southern Zambia, Zimbabwe,, central and southern Mozambique, and northeastern South Africa. There is above 65% chance for below-normal rainfall over parts of Gabon, Zimbabwe, and central Mozambique</a:t>
            </a:r>
            <a:r>
              <a:rPr lang="en-US" sz="1200" b="1" dirty="0" smtClean="0">
                <a:solidFill>
                  <a:schemeClr val="bg1"/>
                </a:solidFill>
                <a:latin typeface="Arial" charset="0"/>
              </a:rPr>
              <a:t>.</a:t>
            </a:r>
          </a:p>
          <a:p>
            <a:pPr marL="285750" indent="-285750" algn="just">
              <a:buClr>
                <a:schemeClr val="bg1"/>
              </a:buClr>
              <a:buFont typeface="Arial" panose="020B0604020202020204" pitchFamily="34" charset="0"/>
              <a:buChar char="•"/>
            </a:pPr>
            <a:endParaRPr lang="en-US" sz="1200" b="1" dirty="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over eastern DRC, Tanzania, and eastern Madagascar . There is above 65% chance for above-normal rainfall over eastern Tanzania.</a:t>
            </a:r>
            <a:endParaRPr lang="en-US" sz="1200" b="1" dirty="0">
              <a:solidFill>
                <a:schemeClr val="bg1"/>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3" y="1469202"/>
            <a:ext cx="3863621" cy="4999980"/>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10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16</a:t>
            </a:r>
            <a:r>
              <a:rPr lang="en-US" sz="1600" b="1" dirty="0" smtClean="0">
                <a:solidFill>
                  <a:srgbClr val="FFFF00"/>
                </a:solidFill>
              </a:rPr>
              <a:t> </a:t>
            </a:r>
            <a:r>
              <a:rPr lang="en-US" sz="1600" b="1" dirty="0" smtClean="0">
                <a:solidFill>
                  <a:srgbClr val="FFFF00"/>
                </a:solidFill>
              </a:rPr>
              <a:t>Jan</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1569620"/>
          </a:xfrm>
          <a:prstGeom prst="rect">
            <a:avLst/>
          </a:prstGeom>
          <a:noFill/>
          <a:ln>
            <a:noFill/>
          </a:ln>
        </p:spPr>
        <p:txBody>
          <a:bodyPr spcFirstLastPara="1" wrap="square" lIns="91425" tIns="45700" rIns="91425" bIns="45700" anchor="t" anchorCtr="0">
            <a:spAutoFit/>
          </a:bodyPr>
          <a:lstStyle/>
          <a:p>
            <a:pPr marL="285750" indent="-285750" algn="just">
              <a:buClr>
                <a:schemeClr val="bg1"/>
              </a:buClr>
              <a:buFont typeface="Arial" panose="020B0604020202020204" pitchFamily="34" charset="0"/>
              <a:buChar char="•"/>
            </a:pPr>
            <a:r>
              <a:rPr lang="en-US" sz="1200" b="1" dirty="0" smtClean="0">
                <a:solidFill>
                  <a:schemeClr val="bg1"/>
                </a:solidFill>
                <a:latin typeface="Arial" charset="0"/>
              </a:rPr>
              <a:t>The probabilistic forecasts call for above 50% chance for weekly total rainfall to be below-normal (below the lower </a:t>
            </a:r>
            <a:r>
              <a:rPr lang="en-US" sz="1200" b="1" dirty="0" err="1" smtClean="0">
                <a:solidFill>
                  <a:schemeClr val="bg1"/>
                </a:solidFill>
                <a:latin typeface="Arial" charset="0"/>
              </a:rPr>
              <a:t>tercile</a:t>
            </a:r>
            <a:r>
              <a:rPr lang="en-US" sz="1200" b="1" dirty="0" smtClean="0">
                <a:solidFill>
                  <a:schemeClr val="bg1"/>
                </a:solidFill>
                <a:latin typeface="Arial" charset="0"/>
              </a:rPr>
              <a:t>) over southern Zambia, much of Zimbabwe and western Mozambique.</a:t>
            </a:r>
          </a:p>
          <a:p>
            <a:pPr marL="285750" indent="-285750" algn="just">
              <a:buClr>
                <a:schemeClr val="bg1"/>
              </a:buClr>
              <a:buFont typeface="Arial" panose="020B0604020202020204" pitchFamily="34" charset="0"/>
              <a:buChar char="•"/>
            </a:pPr>
            <a:endParaRPr lang="en-US" sz="1200" b="1" dirty="0" smtClean="0">
              <a:solidFill>
                <a:schemeClr val="bg1"/>
              </a:solidFill>
              <a:latin typeface="Arial" charset="0"/>
            </a:endParaRPr>
          </a:p>
          <a:p>
            <a:pPr marL="285750" indent="-285750" algn="just">
              <a:buClr>
                <a:schemeClr val="bg1"/>
              </a:buClr>
              <a:buFont typeface="Arial" panose="020B0604020202020204" pitchFamily="34" charset="0"/>
              <a:buChar char="•"/>
            </a:pPr>
            <a:r>
              <a:rPr lang="en-US" sz="1200" b="1" dirty="0">
                <a:solidFill>
                  <a:schemeClr val="bg1"/>
                </a:solidFill>
                <a:latin typeface="Arial" charset="0"/>
              </a:rPr>
              <a:t>The probabilistic forecasts call for above 50% chance for weekly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over the far eastern Tanzania.</a:t>
            </a:r>
            <a:endParaRPr lang="en-US" sz="1200" b="1" dirty="0">
              <a:solidFill>
                <a:schemeClr val="bg1"/>
              </a:solidFill>
              <a:latin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47" y="1365956"/>
            <a:ext cx="4010674" cy="5190285"/>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bg1"/>
                </a:solidFill>
                <a:latin typeface="+mj-lt"/>
                <a:sym typeface="Arial"/>
              </a:rPr>
              <a:t>Over the past 30 days, in East Africa, above-average rainfall was observed in many parts of Tanzania, parts of central and southern Uganda, southwestern and southeastern Kenya, Burundi, Rwanda, pockets of western Ethiopia, and far southeastern Somalia. Rainfall was below-average over central and southwestern Ethiopia, northern, central, and south-central Kenya, southwestern Somalia, southeastern South Sudan, and parts of northeastern and south-central Tanzania. In Central Africa, rainfall was above-average across western and southeastern CAR, northwestern, north-central, southwestern, and southeastern DRC, central and southwestern Gabon, and southern Congo. Below-average rainfall was observed in central and eastern Equatorial Guinea, west-central and eastern Gabon, parts of northern and central Congo, much of southern and central DRC, and southern Cameroon. In West Africa, rainfall was below-average from Liberia to southern Nigeria. In southern Africa, above-average rainfall was observed in western Angola, northwestern Namibia, south-central and northeastern Zambia, southern and parts of northwestern Mozambique, southern and northwestern Zimbabwe, southern Botswana, Lesotho, </a:t>
            </a:r>
            <a:r>
              <a:rPr lang="en-US" sz="950" b="1" dirty="0" err="1">
                <a:solidFill>
                  <a:schemeClr val="bg1"/>
                </a:solidFill>
                <a:latin typeface="+mj-lt"/>
                <a:sym typeface="Arial"/>
              </a:rPr>
              <a:t>Eswatini</a:t>
            </a:r>
            <a:r>
              <a:rPr lang="en-US" sz="950" b="1" dirty="0">
                <a:solidFill>
                  <a:schemeClr val="bg1"/>
                </a:solidFill>
                <a:latin typeface="+mj-lt"/>
                <a:sym typeface="Arial"/>
              </a:rPr>
              <a:t>, and eastern and central South Africa. Below-average rainfall was observed in central and eastern Angola, western, central, and southeastern Zambia, western and northeastern Zimbabwe, northern Botswana, northeastern Namibia, central and northern Mozambique, Malawi, and most of Madagascar.</a:t>
            </a:r>
          </a:p>
          <a:p>
            <a:pPr algn="just">
              <a:buClr>
                <a:schemeClr val="bg1"/>
              </a:buClr>
              <a:buSzPts val="950"/>
            </a:pPr>
            <a:endParaRPr lang="en-US" sz="950" b="1" dirty="0">
              <a:solidFill>
                <a:schemeClr val="bg1"/>
              </a:solidFill>
              <a:latin typeface="+mj-lt"/>
              <a:sym typeface="Arial"/>
            </a:endParaRPr>
          </a:p>
          <a:p>
            <a:pPr indent="-292100" algn="just">
              <a:spcBef>
                <a:spcPts val="0"/>
              </a:spcBef>
              <a:buClr>
                <a:schemeClr val="bg1"/>
              </a:buClr>
              <a:buSzPts val="1000"/>
              <a:buFont typeface="Arial"/>
              <a:buChar char="•"/>
            </a:pPr>
            <a:r>
              <a:rPr lang="en-US" sz="950" b="1" dirty="0">
                <a:solidFill>
                  <a:schemeClr val="bg1"/>
                </a:solidFill>
                <a:latin typeface="+mj-lt"/>
                <a:sym typeface="Arial"/>
              </a:rPr>
              <a:t>During the past 7 days, in East Africa, rainfall was above-average in western Tanzania, Rwanda, Burundi, southern and parts of central Uganda, southwestern and southeastern Kenya, and parts of southwestern Somalia. Below-average rainfall was observed over parts of south-central Kenya and eastern and southern Tanzania. In central Africa, above-average rainfall was observed over central, southeastern, and south-central DRC, southern Congo, parts of western Gabon, and western Equatorial Guinea. Rainfall was below-average over eastern Gabon, central Congo, and parts of northern and southeastern DRC. In West Africa, rainfall was near normal, as little to no rainfall fell. In southern Africa, rainfall was above-average over northeastern and northwestern Angola, southern and eastern Zambia, central and southern Malawi, most of Zimbabwe, southeastern and southwestern Botswana, northwestern, central, and </a:t>
            </a:r>
            <a:r>
              <a:rPr lang="en-US" sz="950" b="1" dirty="0" err="1">
                <a:solidFill>
                  <a:schemeClr val="bg1"/>
                </a:solidFill>
                <a:latin typeface="+mj-lt"/>
                <a:sym typeface="Arial"/>
              </a:rPr>
              <a:t>soutahern</a:t>
            </a:r>
            <a:r>
              <a:rPr lang="en-US" sz="950" b="1" dirty="0">
                <a:solidFill>
                  <a:schemeClr val="bg1"/>
                </a:solidFill>
                <a:latin typeface="+mj-lt"/>
                <a:sym typeface="Arial"/>
              </a:rPr>
              <a:t> Mozambique, much of South Africa, Lesotho, </a:t>
            </a:r>
            <a:r>
              <a:rPr lang="en-US" sz="950" b="1" dirty="0" err="1">
                <a:solidFill>
                  <a:schemeClr val="bg1"/>
                </a:solidFill>
                <a:latin typeface="+mj-lt"/>
                <a:sym typeface="Arial"/>
              </a:rPr>
              <a:t>Eswatini</a:t>
            </a:r>
            <a:r>
              <a:rPr lang="en-US" sz="950" b="1" dirty="0">
                <a:solidFill>
                  <a:schemeClr val="bg1"/>
                </a:solidFill>
                <a:latin typeface="+mj-lt"/>
                <a:sym typeface="Arial"/>
              </a:rPr>
              <a:t>, and southern and parts of eastern Madagascar. Below-average rainfall was observed over parts of central and southern Angola, northern Namibia, parts of northwestern Zambia, northwestern Mozambique, pockets of northern and central Botswana, and northwestern and central Madagascar. </a:t>
            </a:r>
          </a:p>
          <a:p>
            <a:pPr marL="165100" indent="0" algn="just">
              <a:spcBef>
                <a:spcPts val="0"/>
              </a:spcBef>
              <a:buClr>
                <a:schemeClr val="bg1"/>
              </a:buClr>
              <a:buSzPts val="1000"/>
              <a:buNone/>
            </a:pPr>
            <a:endParaRPr lang="en-US" sz="950" b="1" dirty="0">
              <a:solidFill>
                <a:schemeClr val="bg1"/>
              </a:solidFill>
              <a:latin typeface="+mj-lt"/>
              <a:sym typeface="Arial"/>
            </a:endParaRPr>
          </a:p>
          <a:p>
            <a:pPr indent="-292100" algn="just">
              <a:spcBef>
                <a:spcPts val="0"/>
              </a:spcBef>
              <a:buClr>
                <a:schemeClr val="bg1"/>
              </a:buClr>
              <a:buSzPts val="1000"/>
              <a:buFont typeface="Arial"/>
              <a:buChar char="•"/>
            </a:pPr>
            <a:r>
              <a:rPr lang="en-US" sz="950" b="1" dirty="0">
                <a:solidFill>
                  <a:schemeClr val="lt1"/>
                </a:solidFill>
                <a:latin typeface="+mj-lt"/>
              </a:rPr>
              <a:t>The Week-1 outlook calls for above-average rainfall in central and northeastern Angola, south-central and southeastern DRC, northern and central Zambia, northern Malawi, most of Tanzania, Rwanda, Burundi, northern Mozambique, Comoros, and northern, eastern, central, and southern Madagascar. In contrast, there is an increased chance for below-average across eastern portions of the coastal Gulf of Guinea region, Equatorial Guinea, Gabon, Congo, southwestern DRC, western and southeastern Angola, southwestern Zambia, Zimbabwe, northern and eastern Botswana, northeastern Namibia, eastern South Africa, </a:t>
            </a:r>
            <a:r>
              <a:rPr lang="en-US" sz="950" b="1" dirty="0" err="1">
                <a:solidFill>
                  <a:schemeClr val="lt1"/>
                </a:solidFill>
                <a:latin typeface="+mj-lt"/>
              </a:rPr>
              <a:t>Eswatini</a:t>
            </a:r>
            <a:r>
              <a:rPr lang="en-US" sz="950" b="1" dirty="0">
                <a:solidFill>
                  <a:schemeClr val="lt1"/>
                </a:solidFill>
                <a:latin typeface="+mj-lt"/>
              </a:rPr>
              <a:t>, southern and central Mozambique, and west-central Madagascar. The Week-2 outlook calls for above-normal rainfall in parts of southeastern DRC, central Angola, northwestern and southeastern Zambia, central Malawi, south-central South Africa, Lesotho, northwestern Mozambique, parts of northern Tanzania, Comoros, and northern, western, and parts of southern Madagascar. In contrast, there is an increased chance for below-average in coastal Liberia, western Gabon, southern Congo, southwestern DRC, northern and southwestern Angola, northwestern Namibia, southern Zimbabwe, eastern Botswana, northeastern South Africa, </a:t>
            </a:r>
            <a:r>
              <a:rPr lang="en-US" sz="950" b="1" dirty="0" err="1">
                <a:solidFill>
                  <a:schemeClr val="lt1"/>
                </a:solidFill>
                <a:latin typeface="+mj-lt"/>
              </a:rPr>
              <a:t>Eswatini</a:t>
            </a:r>
            <a:r>
              <a:rPr lang="en-US" sz="950" b="1" dirty="0">
                <a:solidFill>
                  <a:schemeClr val="lt1"/>
                </a:solidFill>
                <a:latin typeface="+mj-lt"/>
              </a:rPr>
              <a:t>, southern and central Mozambique, southwestern Tanzania, northeastern Zambia, and parts of central Madagascar.</a:t>
            </a:r>
          </a:p>
          <a:p>
            <a:pPr indent="-292100" algn="just">
              <a:spcBef>
                <a:spcPts val="0"/>
              </a:spcBef>
              <a:buClr>
                <a:schemeClr val="bg1"/>
              </a:buClr>
              <a:buSzPts val="1000"/>
              <a:buFont typeface="Arial"/>
              <a:buChar char="•"/>
            </a:pPr>
            <a:endParaRPr lang="en-US" sz="950" b="1" dirty="0">
              <a:solidFill>
                <a:schemeClr val="lt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4339609"/>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above-average in </a:t>
            </a:r>
            <a:r>
              <a:rPr lang="en-US" sz="1100" b="1" dirty="0" smtClean="0">
                <a:solidFill>
                  <a:schemeClr val="lt1"/>
                </a:solidFill>
              </a:rPr>
              <a:t>western Tanzania, Rwanda, Burundi, southern and parts of central Uganda, southwestern and southeastern Kenya, and parts of southwestern Somalia. </a:t>
            </a:r>
            <a:r>
              <a:rPr lang="en-US" sz="1100" b="1" dirty="0">
                <a:solidFill>
                  <a:schemeClr val="lt1"/>
                </a:solidFill>
              </a:rPr>
              <a:t>Below-average rainfall was observed </a:t>
            </a:r>
            <a:r>
              <a:rPr lang="en-US" sz="1100" b="1" dirty="0" smtClean="0">
                <a:solidFill>
                  <a:schemeClr val="lt1"/>
                </a:solidFill>
              </a:rPr>
              <a:t>over parts of south-central Kenya and eastern and southern Tanzania. </a:t>
            </a:r>
            <a:r>
              <a:rPr lang="en-US" sz="1100" b="1" dirty="0">
                <a:solidFill>
                  <a:schemeClr val="lt1"/>
                </a:solidFill>
              </a:rPr>
              <a:t>In central Africa, above-average rainfall was observed </a:t>
            </a:r>
            <a:r>
              <a:rPr lang="en-US" sz="1100" b="1" dirty="0" smtClean="0">
                <a:solidFill>
                  <a:schemeClr val="lt1"/>
                </a:solidFill>
              </a:rPr>
              <a:t>over central, southeastern, and south-central DRC, southern Congo, parts of western Gabon, and western Equatorial Guinea. </a:t>
            </a:r>
            <a:r>
              <a:rPr lang="en-US" sz="1100" b="1" dirty="0">
                <a:solidFill>
                  <a:schemeClr val="lt1"/>
                </a:solidFill>
              </a:rPr>
              <a:t>Rainfall was below-average </a:t>
            </a:r>
            <a:r>
              <a:rPr lang="en-US" sz="1100" b="1" dirty="0" smtClean="0">
                <a:solidFill>
                  <a:schemeClr val="lt1"/>
                </a:solidFill>
              </a:rPr>
              <a:t>over eastern Gabon, central Congo, and parts of northern and southeastern DRC. </a:t>
            </a:r>
            <a:r>
              <a:rPr lang="en-US" sz="1100" b="1" dirty="0">
                <a:solidFill>
                  <a:schemeClr val="lt1"/>
                </a:solidFill>
              </a:rPr>
              <a:t>In West Africa, </a:t>
            </a:r>
            <a:r>
              <a:rPr lang="en-US" sz="1100" b="1" dirty="0" smtClean="0">
                <a:solidFill>
                  <a:schemeClr val="lt1"/>
                </a:solidFill>
              </a:rPr>
              <a:t>rainfall was near normal, as little to no rainfall fell. </a:t>
            </a:r>
            <a:r>
              <a:rPr lang="en-US" sz="1100" b="1" dirty="0">
                <a:solidFill>
                  <a:schemeClr val="lt1"/>
                </a:solidFill>
              </a:rPr>
              <a:t>In southern Africa, rainfall was above-average </a:t>
            </a:r>
            <a:r>
              <a:rPr lang="en-US" sz="1100" b="1" dirty="0" smtClean="0">
                <a:solidFill>
                  <a:schemeClr val="lt1"/>
                </a:solidFill>
              </a:rPr>
              <a:t>over northeastern and northwestern Angola, southern and eastern Zambia, central and southern Malawi, most of Zimbabwe, southeastern and southwestern Botswana, northwestern, central, and </a:t>
            </a:r>
            <a:r>
              <a:rPr lang="en-US" sz="1100" b="1" dirty="0" err="1" smtClean="0">
                <a:solidFill>
                  <a:schemeClr val="lt1"/>
                </a:solidFill>
              </a:rPr>
              <a:t>soutahern</a:t>
            </a:r>
            <a:r>
              <a:rPr lang="en-US" sz="1100" b="1" dirty="0" smtClean="0">
                <a:solidFill>
                  <a:schemeClr val="lt1"/>
                </a:solidFill>
              </a:rPr>
              <a:t> Mozambique, much of South Africa, Lesotho, </a:t>
            </a:r>
            <a:r>
              <a:rPr lang="en-US" sz="1100" b="1" dirty="0" err="1" smtClean="0">
                <a:solidFill>
                  <a:schemeClr val="lt1"/>
                </a:solidFill>
              </a:rPr>
              <a:t>Eswatini</a:t>
            </a:r>
            <a:r>
              <a:rPr lang="en-US" sz="1100" b="1" dirty="0" smtClean="0">
                <a:solidFill>
                  <a:schemeClr val="lt1"/>
                </a:solidFill>
              </a:rPr>
              <a:t>, and southern and parts of eastern Madagascar. </a:t>
            </a:r>
            <a:r>
              <a:rPr lang="en-US" sz="1100" b="1" dirty="0">
                <a:solidFill>
                  <a:schemeClr val="lt1"/>
                </a:solidFill>
              </a:rPr>
              <a:t>Below-average rainfall was observed over </a:t>
            </a:r>
            <a:r>
              <a:rPr lang="en-US" sz="1100" b="1" dirty="0" smtClean="0">
                <a:solidFill>
                  <a:schemeClr val="lt1"/>
                </a:solidFill>
              </a:rPr>
              <a:t>parts of central and southern Angola, northern Namibia, parts of northwestern Zambia, northwestern Mozambique, pockets of northern and central Botswana, and northwestern and central Madagascar. </a:t>
            </a:r>
            <a:endParaRPr lang="en-US" sz="1100" b="1" dirty="0">
              <a:solidFill>
                <a:schemeClr val="lt1"/>
              </a:solidFill>
            </a:endParaRP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central and northeastern Angola, south-central and southeastern DRC, northern and central Zambia, northern Malawi, most of Tanzania, Rwanda, Burundi, northern Mozambique, Comoros, and northern, eastern, central, and southern Madagascar. </a:t>
            </a:r>
            <a:r>
              <a:rPr lang="en-US" sz="1100" b="1" dirty="0">
                <a:solidFill>
                  <a:schemeClr val="bg1"/>
                </a:solidFill>
              </a:rPr>
              <a:t>In contrast, there is an increased chance for below-average </a:t>
            </a:r>
            <a:r>
              <a:rPr lang="en-US" sz="1100" b="1" dirty="0" smtClean="0">
                <a:solidFill>
                  <a:schemeClr val="bg1"/>
                </a:solidFill>
              </a:rPr>
              <a:t>across eastern portions of the coastal Gulf of Guinea region, Equatorial Guinea, Gabon, Congo, southwestern DRC, western and southeastern Angola, southwestern Zambia, Zimbabwe, northern and eastern Botswana, northeastern Namibia, eastern South Africa, </a:t>
            </a:r>
            <a:r>
              <a:rPr lang="en-US" sz="1100" b="1" dirty="0" err="1" smtClean="0">
                <a:solidFill>
                  <a:schemeClr val="bg1"/>
                </a:solidFill>
              </a:rPr>
              <a:t>Eswatini</a:t>
            </a:r>
            <a:r>
              <a:rPr lang="en-US" sz="1100" b="1" dirty="0" smtClean="0">
                <a:solidFill>
                  <a:schemeClr val="bg1"/>
                </a:solidFill>
              </a:rPr>
              <a:t>, southern and central Mozambique, and west-central Madagascar. </a:t>
            </a:r>
            <a:r>
              <a:rPr lang="en-US" sz="1100" b="1" dirty="0">
                <a:solidFill>
                  <a:schemeClr val="bg1"/>
                </a:solidFill>
              </a:rPr>
              <a:t>The Week-2 outlook calls for above-normal rainfall </a:t>
            </a:r>
            <a:r>
              <a:rPr lang="en-US" sz="1100" b="1" dirty="0" smtClean="0">
                <a:solidFill>
                  <a:schemeClr val="bg1"/>
                </a:solidFill>
              </a:rPr>
              <a:t>in parts of southeastern DRC, central Angola, northwestern and </a:t>
            </a:r>
            <a:r>
              <a:rPr lang="en-US" sz="1100" b="1" dirty="0" smtClean="0">
                <a:solidFill>
                  <a:schemeClr val="bg1"/>
                </a:solidFill>
              </a:rPr>
              <a:t>s</a:t>
            </a:r>
            <a:r>
              <a:rPr lang="en-US" sz="1100" b="1" dirty="0" smtClean="0">
                <a:solidFill>
                  <a:schemeClr val="bg1"/>
                </a:solidFill>
              </a:rPr>
              <a:t>outheastern Zambia, central Malawi, south-central South Africa, Lesotho, northwestern Mozambique, parts of northern Tanzania, Comoros, and northern, western, and parts of southern Madagascar. </a:t>
            </a:r>
            <a:r>
              <a:rPr lang="en-US" sz="1100" b="1" dirty="0">
                <a:solidFill>
                  <a:schemeClr val="bg1"/>
                </a:solidFill>
              </a:rPr>
              <a:t>In contrast, there is an increased chance for below-average in </a:t>
            </a:r>
            <a:r>
              <a:rPr lang="en-US" sz="1100" b="1" dirty="0" smtClean="0">
                <a:solidFill>
                  <a:schemeClr val="bg1"/>
                </a:solidFill>
              </a:rPr>
              <a:t>coastal Liberia, western Gabon, southern Congo, southwestern DRC, northern and southwestern Angola, northwestern Namibia, southern Zimbabwe, eastern Botswana, northeastern South Africa, </a:t>
            </a:r>
            <a:r>
              <a:rPr lang="en-US" sz="1100" b="1" dirty="0" err="1" smtClean="0">
                <a:solidFill>
                  <a:schemeClr val="bg1"/>
                </a:solidFill>
              </a:rPr>
              <a:t>Eswatini</a:t>
            </a:r>
            <a:r>
              <a:rPr lang="en-US" sz="1100" b="1" dirty="0" smtClean="0">
                <a:solidFill>
                  <a:schemeClr val="bg1"/>
                </a:solidFill>
              </a:rPr>
              <a:t>, southern and central Mozambique, southwestern Tanzania, northeastern Zambia, and parts of central Madagascar.</a:t>
            </a:r>
            <a:endParaRPr lang="en-US" sz="11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8326" y="4493271"/>
            <a:ext cx="9061807" cy="2446783"/>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accent3"/>
                </a:solidFill>
                <a:latin typeface="+mj-lt"/>
              </a:rPr>
              <a:t>Over </a:t>
            </a:r>
            <a:r>
              <a:rPr lang="en-US" sz="1000" b="1" dirty="0">
                <a:solidFill>
                  <a:schemeClr val="accent3"/>
                </a:solidFill>
                <a:latin typeface="+mj-lt"/>
              </a:rPr>
              <a:t>the past 90 days, in East Africa, above-average rainfall was observed in many parts of South Sudan, Kenya, Tanzania, </a:t>
            </a:r>
            <a:r>
              <a:rPr lang="en-US" sz="1000" b="1" dirty="0" smtClean="0">
                <a:solidFill>
                  <a:schemeClr val="accent3"/>
                </a:solidFill>
                <a:latin typeface="+mj-lt"/>
              </a:rPr>
              <a:t>Burundi, eastern and western Rwanda, Uganda</a:t>
            </a:r>
            <a:r>
              <a:rPr lang="en-US" sz="1000" b="1" dirty="0">
                <a:solidFill>
                  <a:schemeClr val="accent3"/>
                </a:solidFill>
                <a:latin typeface="+mj-lt"/>
              </a:rPr>
              <a:t>, </a:t>
            </a:r>
            <a:r>
              <a:rPr lang="en-US" sz="1000" b="1" dirty="0" smtClean="0">
                <a:solidFill>
                  <a:schemeClr val="accent3"/>
                </a:solidFill>
                <a:latin typeface="+mj-lt"/>
              </a:rPr>
              <a:t>southern and </a:t>
            </a:r>
            <a:r>
              <a:rPr lang="en-US" sz="1000" b="1" dirty="0">
                <a:solidFill>
                  <a:schemeClr val="accent3"/>
                </a:solidFill>
                <a:latin typeface="+mj-lt"/>
              </a:rPr>
              <a:t>eastern Sudan, </a:t>
            </a:r>
            <a:r>
              <a:rPr lang="en-US" sz="1000" b="1" dirty="0" smtClean="0">
                <a:solidFill>
                  <a:schemeClr val="accent3"/>
                </a:solidFill>
                <a:latin typeface="+mj-lt"/>
              </a:rPr>
              <a:t>western</a:t>
            </a:r>
            <a:r>
              <a:rPr lang="en-US" sz="1000" b="1" dirty="0" smtClean="0">
                <a:solidFill>
                  <a:schemeClr val="accent3"/>
                </a:solidFill>
                <a:latin typeface="+mj-lt"/>
              </a:rPr>
              <a:t> </a:t>
            </a:r>
            <a:r>
              <a:rPr lang="en-US" sz="1000" b="1" dirty="0">
                <a:solidFill>
                  <a:schemeClr val="accent3"/>
                </a:solidFill>
                <a:latin typeface="+mj-lt"/>
              </a:rPr>
              <a:t>and central Eritrea, northern, western, southern and </a:t>
            </a:r>
            <a:r>
              <a:rPr lang="en-US" sz="1000" b="1" dirty="0" smtClean="0">
                <a:solidFill>
                  <a:schemeClr val="accent3"/>
                </a:solidFill>
                <a:latin typeface="+mj-lt"/>
              </a:rPr>
              <a:t>western </a:t>
            </a:r>
            <a:r>
              <a:rPr lang="en-US" sz="1000" b="1" dirty="0">
                <a:solidFill>
                  <a:schemeClr val="accent3"/>
                </a:solidFill>
                <a:latin typeface="+mj-lt"/>
              </a:rPr>
              <a:t>Ethiopia, and southern, central, </a:t>
            </a:r>
            <a:r>
              <a:rPr lang="en-US" sz="1000" b="1" dirty="0" smtClean="0">
                <a:solidFill>
                  <a:schemeClr val="accent3"/>
                </a:solidFill>
                <a:latin typeface="+mj-lt"/>
              </a:rPr>
              <a:t>and western </a:t>
            </a:r>
            <a:r>
              <a:rPr lang="en-US" sz="1000" b="1" dirty="0">
                <a:solidFill>
                  <a:schemeClr val="accent3"/>
                </a:solidFill>
                <a:latin typeface="+mj-lt"/>
              </a:rPr>
              <a:t>Somalia. Rainfall was below-average over </a:t>
            </a:r>
            <a:r>
              <a:rPr lang="en-US" sz="1000" b="1" dirty="0" smtClean="0">
                <a:solidFill>
                  <a:schemeClr val="accent3"/>
                </a:solidFill>
                <a:latin typeface="+mj-lt"/>
              </a:rPr>
              <a:t>parts of central Ethiopia, central </a:t>
            </a:r>
            <a:r>
              <a:rPr lang="en-US" sz="1000" b="1" dirty="0">
                <a:solidFill>
                  <a:schemeClr val="accent3"/>
                </a:solidFill>
                <a:latin typeface="+mj-lt"/>
              </a:rPr>
              <a:t>Rwanda, </a:t>
            </a:r>
            <a:r>
              <a:rPr lang="en-US" sz="1000" b="1" dirty="0" smtClean="0">
                <a:solidFill>
                  <a:schemeClr val="accent3"/>
                </a:solidFill>
                <a:latin typeface="+mj-lt"/>
              </a:rPr>
              <a:t>pockets of south-central Tanzania, and </a:t>
            </a:r>
            <a:r>
              <a:rPr lang="en-US" sz="1000" b="1" dirty="0">
                <a:solidFill>
                  <a:schemeClr val="accent3"/>
                </a:solidFill>
                <a:latin typeface="+mj-lt"/>
              </a:rPr>
              <a:t>pockets of </a:t>
            </a:r>
            <a:r>
              <a:rPr lang="en-US" sz="1000" b="1" dirty="0" smtClean="0">
                <a:solidFill>
                  <a:schemeClr val="accent3"/>
                </a:solidFill>
                <a:latin typeface="+mj-lt"/>
              </a:rPr>
              <a:t>northeastern </a:t>
            </a:r>
            <a:r>
              <a:rPr lang="en-US" sz="1000" b="1" dirty="0">
                <a:solidFill>
                  <a:schemeClr val="accent3"/>
                </a:solidFill>
                <a:latin typeface="+mj-lt"/>
              </a:rPr>
              <a:t>Uganda. In Central Africa, rainfall was above-average in many parts of CAR, northern, </a:t>
            </a:r>
            <a:r>
              <a:rPr lang="en-US" sz="1000" b="1" dirty="0" smtClean="0">
                <a:solidFill>
                  <a:schemeClr val="accent3"/>
                </a:solidFill>
                <a:latin typeface="+mj-lt"/>
              </a:rPr>
              <a:t>most of </a:t>
            </a:r>
            <a:r>
              <a:rPr lang="en-US" sz="1000" b="1" dirty="0" smtClean="0">
                <a:solidFill>
                  <a:schemeClr val="accent3"/>
                </a:solidFill>
                <a:latin typeface="+mj-lt"/>
              </a:rPr>
              <a:t>DRC</a:t>
            </a:r>
            <a:r>
              <a:rPr lang="en-US" sz="1000" b="1" dirty="0">
                <a:solidFill>
                  <a:schemeClr val="accent3"/>
                </a:solidFill>
                <a:latin typeface="+mj-lt"/>
              </a:rPr>
              <a:t>, northern, </a:t>
            </a:r>
            <a:r>
              <a:rPr lang="en-US" sz="1000" b="1" dirty="0" smtClean="0">
                <a:solidFill>
                  <a:schemeClr val="accent3"/>
                </a:solidFill>
                <a:latin typeface="+mj-lt"/>
              </a:rPr>
              <a:t>central, </a:t>
            </a:r>
            <a:r>
              <a:rPr lang="en-US" sz="1000" b="1" dirty="0">
                <a:solidFill>
                  <a:schemeClr val="accent3"/>
                </a:solidFill>
                <a:latin typeface="+mj-lt"/>
              </a:rPr>
              <a:t>and southern Congo, </a:t>
            </a:r>
            <a:r>
              <a:rPr lang="en-US" sz="1000" b="1" dirty="0" smtClean="0">
                <a:solidFill>
                  <a:schemeClr val="accent3"/>
                </a:solidFill>
                <a:latin typeface="+mj-lt"/>
              </a:rPr>
              <a:t>east-central, western, </a:t>
            </a:r>
            <a:r>
              <a:rPr lang="en-US" sz="1000" b="1" dirty="0">
                <a:solidFill>
                  <a:schemeClr val="accent3"/>
                </a:solidFill>
                <a:latin typeface="+mj-lt"/>
              </a:rPr>
              <a:t>and </a:t>
            </a:r>
            <a:r>
              <a:rPr lang="en-US" sz="1000" b="1" dirty="0" smtClean="0">
                <a:solidFill>
                  <a:schemeClr val="accent3"/>
                </a:solidFill>
                <a:latin typeface="+mj-lt"/>
              </a:rPr>
              <a:t>south-central </a:t>
            </a:r>
            <a:r>
              <a:rPr lang="en-US" sz="1000" b="1" dirty="0">
                <a:solidFill>
                  <a:schemeClr val="accent3"/>
                </a:solidFill>
                <a:latin typeface="+mj-lt"/>
              </a:rPr>
              <a:t>Gabon, </a:t>
            </a:r>
            <a:r>
              <a:rPr lang="en-US" sz="1000" b="1" dirty="0" smtClean="0">
                <a:solidFill>
                  <a:schemeClr val="accent3"/>
                </a:solidFill>
                <a:latin typeface="+mj-lt"/>
              </a:rPr>
              <a:t>northwestern and southwestern </a:t>
            </a:r>
            <a:r>
              <a:rPr lang="en-US" sz="1000" b="1" dirty="0">
                <a:solidFill>
                  <a:schemeClr val="accent3"/>
                </a:solidFill>
                <a:latin typeface="+mj-lt"/>
              </a:rPr>
              <a:t>Chad, </a:t>
            </a:r>
            <a:r>
              <a:rPr lang="en-US" sz="1000" b="1" dirty="0" smtClean="0">
                <a:solidFill>
                  <a:schemeClr val="accent3"/>
                </a:solidFill>
                <a:latin typeface="+mj-lt"/>
              </a:rPr>
              <a:t>western and northern Equatorial Guinea, and </a:t>
            </a:r>
            <a:r>
              <a:rPr lang="en-US" sz="1000" b="1" dirty="0">
                <a:solidFill>
                  <a:schemeClr val="accent3"/>
                </a:solidFill>
                <a:latin typeface="+mj-lt"/>
              </a:rPr>
              <a:t>pockets of </a:t>
            </a:r>
            <a:r>
              <a:rPr lang="en-US" sz="1000" b="1" dirty="0" smtClean="0">
                <a:solidFill>
                  <a:schemeClr val="accent3"/>
                </a:solidFill>
                <a:latin typeface="+mj-lt"/>
              </a:rPr>
              <a:t>southwestern </a:t>
            </a:r>
            <a:r>
              <a:rPr lang="en-US" sz="1000" b="1" dirty="0">
                <a:solidFill>
                  <a:schemeClr val="accent3"/>
                </a:solidFill>
                <a:latin typeface="+mj-lt"/>
              </a:rPr>
              <a:t>and </a:t>
            </a:r>
            <a:r>
              <a:rPr lang="en-US" sz="1000" b="1" dirty="0" smtClean="0">
                <a:solidFill>
                  <a:schemeClr val="accent3"/>
                </a:solidFill>
                <a:latin typeface="+mj-lt"/>
              </a:rPr>
              <a:t>southeastern </a:t>
            </a:r>
            <a:r>
              <a:rPr lang="en-US" sz="1000" b="1" dirty="0">
                <a:solidFill>
                  <a:schemeClr val="accent3"/>
                </a:solidFill>
                <a:latin typeface="+mj-lt"/>
              </a:rPr>
              <a:t>Cameroon. Rainfall was below-average over northern, central, </a:t>
            </a:r>
            <a:r>
              <a:rPr lang="en-US" sz="1000" b="1" dirty="0" smtClean="0">
                <a:solidFill>
                  <a:schemeClr val="accent3"/>
                </a:solidFill>
                <a:latin typeface="+mj-lt"/>
              </a:rPr>
              <a:t>and south-central </a:t>
            </a:r>
            <a:r>
              <a:rPr lang="en-US" sz="1000" b="1" dirty="0">
                <a:solidFill>
                  <a:schemeClr val="accent3"/>
                </a:solidFill>
                <a:latin typeface="+mj-lt"/>
              </a:rPr>
              <a:t>Cameroon, southern Equatorial Guinea, </a:t>
            </a:r>
            <a:r>
              <a:rPr lang="en-US" sz="1000" b="1" dirty="0" smtClean="0">
                <a:solidFill>
                  <a:schemeClr val="accent3"/>
                </a:solidFill>
                <a:latin typeface="+mj-lt"/>
              </a:rPr>
              <a:t>northern and southeastern </a:t>
            </a:r>
            <a:r>
              <a:rPr lang="en-US" sz="1000" b="1" dirty="0">
                <a:solidFill>
                  <a:schemeClr val="accent3"/>
                </a:solidFill>
                <a:latin typeface="+mj-lt"/>
              </a:rPr>
              <a:t>Gabon, </a:t>
            </a:r>
            <a:r>
              <a:rPr lang="en-US" sz="1000" b="1" dirty="0" smtClean="0">
                <a:solidFill>
                  <a:schemeClr val="accent3"/>
                </a:solidFill>
                <a:latin typeface="+mj-lt"/>
              </a:rPr>
              <a:t>south-central and northwestern Congo</a:t>
            </a:r>
            <a:r>
              <a:rPr lang="en-US" sz="1000" b="1" dirty="0">
                <a:solidFill>
                  <a:schemeClr val="accent3"/>
                </a:solidFill>
                <a:latin typeface="+mj-lt"/>
              </a:rPr>
              <a:t>, </a:t>
            </a:r>
            <a:r>
              <a:rPr lang="en-US" sz="1000" b="1" dirty="0" smtClean="0">
                <a:solidFill>
                  <a:schemeClr val="accent3"/>
                </a:solidFill>
                <a:latin typeface="+mj-lt"/>
              </a:rPr>
              <a:t>southeastern </a:t>
            </a:r>
            <a:r>
              <a:rPr lang="en-US" sz="1000" b="1" dirty="0">
                <a:solidFill>
                  <a:schemeClr val="accent3"/>
                </a:solidFill>
                <a:latin typeface="+mj-lt"/>
              </a:rPr>
              <a:t>Chad, </a:t>
            </a:r>
            <a:r>
              <a:rPr lang="en-US" sz="1000" b="1" dirty="0" smtClean="0">
                <a:solidFill>
                  <a:schemeClr val="accent3"/>
                </a:solidFill>
                <a:latin typeface="+mj-lt"/>
              </a:rPr>
              <a:t>and pockets </a:t>
            </a:r>
            <a:r>
              <a:rPr lang="en-US" sz="1000" b="1" dirty="0">
                <a:solidFill>
                  <a:schemeClr val="accent3"/>
                </a:solidFill>
                <a:latin typeface="+mj-lt"/>
              </a:rPr>
              <a:t>of </a:t>
            </a:r>
            <a:r>
              <a:rPr lang="en-US" sz="1000" b="1" dirty="0" smtClean="0">
                <a:solidFill>
                  <a:schemeClr val="accent3"/>
                </a:solidFill>
                <a:latin typeface="+mj-lt"/>
              </a:rPr>
              <a:t>southwestern, central, and eastern DRC. </a:t>
            </a:r>
            <a:r>
              <a:rPr lang="en-US" sz="1000" b="1" dirty="0">
                <a:solidFill>
                  <a:schemeClr val="accent3"/>
                </a:solidFill>
                <a:latin typeface="+mj-lt"/>
              </a:rPr>
              <a:t>In West Africa, rainfall was above-average over northern and </a:t>
            </a:r>
            <a:r>
              <a:rPr lang="en-US" sz="1000" b="1" dirty="0" smtClean="0">
                <a:solidFill>
                  <a:schemeClr val="accent3"/>
                </a:solidFill>
                <a:latin typeface="+mj-lt"/>
              </a:rPr>
              <a:t>southern </a:t>
            </a:r>
            <a:r>
              <a:rPr lang="en-US" sz="1000" b="1" dirty="0">
                <a:solidFill>
                  <a:schemeClr val="accent3"/>
                </a:solidFill>
                <a:latin typeface="+mj-lt"/>
              </a:rPr>
              <a:t>Senegal, Guinea-Bissau, Guinea, Sierra Leone, </a:t>
            </a:r>
            <a:r>
              <a:rPr lang="en-US" sz="1000" b="1" dirty="0" smtClean="0">
                <a:solidFill>
                  <a:schemeClr val="accent3"/>
                </a:solidFill>
                <a:latin typeface="+mj-lt"/>
              </a:rPr>
              <a:t>western and northern </a:t>
            </a:r>
            <a:r>
              <a:rPr lang="en-US" sz="1000" b="1" dirty="0">
                <a:solidFill>
                  <a:schemeClr val="accent3"/>
                </a:solidFill>
                <a:latin typeface="+mj-lt"/>
              </a:rPr>
              <a:t>Liberia, many parts of Cote d’Ivoire and Togo, central, </a:t>
            </a:r>
            <a:r>
              <a:rPr lang="en-US" sz="1000" b="1" dirty="0" smtClean="0">
                <a:solidFill>
                  <a:schemeClr val="accent3"/>
                </a:solidFill>
                <a:latin typeface="+mj-lt"/>
              </a:rPr>
              <a:t>central and southern Benin, central and southern Ghana, </a:t>
            </a:r>
            <a:r>
              <a:rPr lang="en-US" sz="1000" b="1" dirty="0">
                <a:solidFill>
                  <a:schemeClr val="accent3"/>
                </a:solidFill>
                <a:latin typeface="+mj-lt"/>
              </a:rPr>
              <a:t>southern Burkina Faso, </a:t>
            </a:r>
            <a:r>
              <a:rPr lang="en-US" sz="1000" b="1" dirty="0" smtClean="0">
                <a:solidFill>
                  <a:schemeClr val="accent3"/>
                </a:solidFill>
                <a:latin typeface="+mj-lt"/>
              </a:rPr>
              <a:t>and southwestern </a:t>
            </a:r>
            <a:r>
              <a:rPr lang="en-US" sz="1000" b="1" dirty="0">
                <a:solidFill>
                  <a:schemeClr val="accent3"/>
                </a:solidFill>
                <a:latin typeface="+mj-lt"/>
              </a:rPr>
              <a:t>Nigeria. Below-average rainfall was observed over </a:t>
            </a:r>
            <a:r>
              <a:rPr lang="en-US" sz="1000" b="1" dirty="0" smtClean="0">
                <a:solidFill>
                  <a:schemeClr val="accent3"/>
                </a:solidFill>
                <a:latin typeface="+mj-lt"/>
              </a:rPr>
              <a:t>central </a:t>
            </a:r>
            <a:r>
              <a:rPr lang="en-US" sz="1000" b="1" dirty="0">
                <a:solidFill>
                  <a:schemeClr val="accent3"/>
                </a:solidFill>
                <a:latin typeface="+mj-lt"/>
              </a:rPr>
              <a:t>Senegal, Gambia, </a:t>
            </a:r>
            <a:r>
              <a:rPr lang="en-US" sz="1000" b="1" dirty="0" smtClean="0">
                <a:solidFill>
                  <a:schemeClr val="accent3"/>
                </a:solidFill>
                <a:latin typeface="+mj-lt"/>
              </a:rPr>
              <a:t>southeastern and northern </a:t>
            </a:r>
            <a:r>
              <a:rPr lang="en-US" sz="1000" b="1" dirty="0">
                <a:solidFill>
                  <a:schemeClr val="accent3"/>
                </a:solidFill>
                <a:latin typeface="+mj-lt"/>
              </a:rPr>
              <a:t>Mauritania, western Mali, western </a:t>
            </a:r>
            <a:r>
              <a:rPr lang="en-US" sz="1000" b="1" dirty="0" smtClean="0">
                <a:solidFill>
                  <a:schemeClr val="accent3"/>
                </a:solidFill>
                <a:latin typeface="+mj-lt"/>
              </a:rPr>
              <a:t>and eastern Burkina </a:t>
            </a:r>
            <a:r>
              <a:rPr lang="en-US" sz="1000" b="1" dirty="0">
                <a:solidFill>
                  <a:schemeClr val="accent3"/>
                </a:solidFill>
                <a:latin typeface="+mj-lt"/>
              </a:rPr>
              <a:t>Faso, </a:t>
            </a:r>
            <a:r>
              <a:rPr lang="en-US" sz="1000" b="1" dirty="0" smtClean="0">
                <a:solidFill>
                  <a:schemeClr val="accent3"/>
                </a:solidFill>
                <a:latin typeface="+mj-lt"/>
              </a:rPr>
              <a:t>far southwestern Cote d’Ivoire, southeastern </a:t>
            </a:r>
            <a:r>
              <a:rPr lang="en-US" sz="1000" b="1" dirty="0">
                <a:solidFill>
                  <a:schemeClr val="accent3"/>
                </a:solidFill>
                <a:latin typeface="+mj-lt"/>
              </a:rPr>
              <a:t>Liberia, </a:t>
            </a:r>
            <a:r>
              <a:rPr lang="en-US" sz="1000" b="1" dirty="0" smtClean="0">
                <a:solidFill>
                  <a:schemeClr val="accent3"/>
                </a:solidFill>
                <a:latin typeface="+mj-lt"/>
              </a:rPr>
              <a:t>southwestern </a:t>
            </a:r>
            <a:r>
              <a:rPr lang="en-US" sz="1000" b="1" dirty="0">
                <a:solidFill>
                  <a:schemeClr val="accent3"/>
                </a:solidFill>
                <a:latin typeface="+mj-lt"/>
              </a:rPr>
              <a:t>Niger, and central, eastern, </a:t>
            </a:r>
            <a:r>
              <a:rPr lang="en-US" sz="1000" b="1" dirty="0" smtClean="0">
                <a:solidFill>
                  <a:schemeClr val="accent3"/>
                </a:solidFill>
                <a:latin typeface="+mj-lt"/>
              </a:rPr>
              <a:t>northern, </a:t>
            </a:r>
            <a:r>
              <a:rPr lang="en-US" sz="1000" b="1" dirty="0">
                <a:solidFill>
                  <a:schemeClr val="accent3"/>
                </a:solidFill>
                <a:latin typeface="+mj-lt"/>
              </a:rPr>
              <a:t>and </a:t>
            </a:r>
            <a:r>
              <a:rPr lang="en-US" sz="1000" b="1" dirty="0" smtClean="0">
                <a:solidFill>
                  <a:schemeClr val="accent3"/>
                </a:solidFill>
                <a:latin typeface="+mj-lt"/>
              </a:rPr>
              <a:t>south-central </a:t>
            </a:r>
            <a:r>
              <a:rPr lang="en-US" sz="1000" b="1" dirty="0">
                <a:solidFill>
                  <a:schemeClr val="accent3"/>
                </a:solidFill>
                <a:latin typeface="+mj-lt"/>
              </a:rPr>
              <a:t>Nigeria. In southern Africa, above-average rainfall was observed over </a:t>
            </a:r>
            <a:r>
              <a:rPr lang="en-US" sz="1000" b="1" dirty="0" smtClean="0">
                <a:solidFill>
                  <a:schemeClr val="accent3"/>
                </a:solidFill>
                <a:latin typeface="+mj-lt"/>
              </a:rPr>
              <a:t>western </a:t>
            </a:r>
            <a:r>
              <a:rPr lang="en-US" sz="1000" b="1" dirty="0" smtClean="0">
                <a:solidFill>
                  <a:schemeClr val="accent3"/>
                </a:solidFill>
                <a:latin typeface="+mj-lt"/>
              </a:rPr>
              <a:t>and much of northern </a:t>
            </a:r>
            <a:r>
              <a:rPr lang="en-US" sz="1000" b="1" dirty="0" smtClean="0">
                <a:solidFill>
                  <a:schemeClr val="accent3"/>
                </a:solidFill>
                <a:latin typeface="+mj-lt"/>
              </a:rPr>
              <a:t>Angola</a:t>
            </a:r>
            <a:r>
              <a:rPr lang="en-US" sz="1000" b="1" dirty="0">
                <a:solidFill>
                  <a:schemeClr val="accent3"/>
                </a:solidFill>
                <a:latin typeface="+mj-lt"/>
              </a:rPr>
              <a:t>, </a:t>
            </a:r>
            <a:r>
              <a:rPr lang="en-US" sz="1000" b="1" dirty="0" smtClean="0">
                <a:solidFill>
                  <a:schemeClr val="accent3"/>
                </a:solidFill>
                <a:latin typeface="+mj-lt"/>
              </a:rPr>
              <a:t>northwestern </a:t>
            </a:r>
            <a:r>
              <a:rPr lang="en-US" sz="1000" b="1" dirty="0">
                <a:solidFill>
                  <a:schemeClr val="accent3"/>
                </a:solidFill>
                <a:latin typeface="+mj-lt"/>
              </a:rPr>
              <a:t>Namibia, </a:t>
            </a:r>
            <a:r>
              <a:rPr lang="en-US" sz="1000" b="1" dirty="0" smtClean="0">
                <a:solidFill>
                  <a:schemeClr val="accent3"/>
                </a:solidFill>
                <a:latin typeface="+mj-lt"/>
              </a:rPr>
              <a:t>northeastern and parts of central </a:t>
            </a:r>
            <a:r>
              <a:rPr lang="en-US" sz="1000" b="1" dirty="0">
                <a:solidFill>
                  <a:schemeClr val="accent3"/>
                </a:solidFill>
                <a:latin typeface="+mj-lt"/>
              </a:rPr>
              <a:t>Zambia, </a:t>
            </a:r>
            <a:r>
              <a:rPr lang="en-US" sz="1000" b="1" dirty="0" smtClean="0">
                <a:solidFill>
                  <a:schemeClr val="accent3"/>
                </a:solidFill>
                <a:latin typeface="+mj-lt"/>
              </a:rPr>
              <a:t>southeastern </a:t>
            </a:r>
            <a:r>
              <a:rPr lang="en-US" sz="1000" b="1" dirty="0">
                <a:solidFill>
                  <a:schemeClr val="accent3"/>
                </a:solidFill>
                <a:latin typeface="+mj-lt"/>
              </a:rPr>
              <a:t>Zimbabwe, </a:t>
            </a:r>
            <a:r>
              <a:rPr lang="en-US" sz="1000" b="1" dirty="0" smtClean="0">
                <a:solidFill>
                  <a:schemeClr val="accent3"/>
                </a:solidFill>
                <a:latin typeface="+mj-lt"/>
              </a:rPr>
              <a:t>southwestern Botswana, southern and far northwestern Mozambique</a:t>
            </a:r>
            <a:r>
              <a:rPr lang="en-US" sz="1000" b="1" dirty="0">
                <a:solidFill>
                  <a:schemeClr val="accent3"/>
                </a:solidFill>
                <a:latin typeface="+mj-lt"/>
              </a:rPr>
              <a:t>, eastern </a:t>
            </a:r>
            <a:r>
              <a:rPr lang="en-US" sz="1000" b="1" dirty="0" smtClean="0">
                <a:solidFill>
                  <a:schemeClr val="accent3"/>
                </a:solidFill>
                <a:latin typeface="+mj-lt"/>
              </a:rPr>
              <a:t>and parts of central South </a:t>
            </a:r>
            <a:r>
              <a:rPr lang="en-US" sz="1000" b="1" dirty="0">
                <a:solidFill>
                  <a:schemeClr val="accent3"/>
                </a:solidFill>
                <a:latin typeface="+mj-lt"/>
              </a:rPr>
              <a:t>Africa, Eswatini, Lesotho, and pockets of northern </a:t>
            </a:r>
            <a:r>
              <a:rPr lang="en-US" sz="1000" b="1" dirty="0" smtClean="0">
                <a:solidFill>
                  <a:schemeClr val="accent3"/>
                </a:solidFill>
                <a:latin typeface="+mj-lt"/>
              </a:rPr>
              <a:t>and east-central Madagascar</a:t>
            </a:r>
            <a:r>
              <a:rPr lang="en-US" sz="1000" b="1" dirty="0">
                <a:solidFill>
                  <a:schemeClr val="accent3"/>
                </a:solidFill>
                <a:latin typeface="+mj-lt"/>
              </a:rPr>
              <a:t>. Below-average rainfall was observed over </a:t>
            </a:r>
            <a:r>
              <a:rPr lang="en-US" sz="1000" b="1" dirty="0" smtClean="0">
                <a:solidFill>
                  <a:schemeClr val="accent3"/>
                </a:solidFill>
                <a:latin typeface="+mj-lt"/>
              </a:rPr>
              <a:t>much of eastern and parts of central </a:t>
            </a:r>
            <a:r>
              <a:rPr lang="en-US" sz="1000" b="1" dirty="0">
                <a:solidFill>
                  <a:schemeClr val="accent3"/>
                </a:solidFill>
                <a:latin typeface="+mj-lt"/>
              </a:rPr>
              <a:t>Angola, </a:t>
            </a:r>
            <a:r>
              <a:rPr lang="en-US" sz="1000" b="1" dirty="0" smtClean="0">
                <a:solidFill>
                  <a:schemeClr val="accent3"/>
                </a:solidFill>
                <a:latin typeface="+mj-lt"/>
              </a:rPr>
              <a:t>northeastern </a:t>
            </a:r>
            <a:r>
              <a:rPr lang="en-US" sz="1000" b="1" dirty="0">
                <a:solidFill>
                  <a:schemeClr val="accent3"/>
                </a:solidFill>
                <a:latin typeface="+mj-lt"/>
              </a:rPr>
              <a:t>Namibia, </a:t>
            </a:r>
            <a:r>
              <a:rPr lang="en-US" sz="1000" b="1" dirty="0" smtClean="0">
                <a:solidFill>
                  <a:schemeClr val="accent3"/>
                </a:solidFill>
                <a:latin typeface="+mj-lt"/>
              </a:rPr>
              <a:t>western </a:t>
            </a:r>
            <a:r>
              <a:rPr lang="en-US" sz="1000" b="1" dirty="0">
                <a:solidFill>
                  <a:schemeClr val="accent3"/>
                </a:solidFill>
                <a:latin typeface="+mj-lt"/>
              </a:rPr>
              <a:t>and eastern Zambia, </a:t>
            </a:r>
            <a:r>
              <a:rPr lang="en-US" sz="1000" b="1" dirty="0" smtClean="0">
                <a:solidFill>
                  <a:schemeClr val="accent3"/>
                </a:solidFill>
                <a:latin typeface="+mj-lt"/>
              </a:rPr>
              <a:t>much of central and northern </a:t>
            </a:r>
            <a:r>
              <a:rPr lang="en-US" sz="1000" b="1" dirty="0" smtClean="0">
                <a:solidFill>
                  <a:schemeClr val="accent3"/>
                </a:solidFill>
                <a:latin typeface="+mj-lt"/>
              </a:rPr>
              <a:t>Botswana</a:t>
            </a:r>
            <a:r>
              <a:rPr lang="en-US" sz="1000" b="1" dirty="0">
                <a:solidFill>
                  <a:schemeClr val="accent3"/>
                </a:solidFill>
                <a:latin typeface="+mj-lt"/>
              </a:rPr>
              <a:t>, </a:t>
            </a:r>
            <a:r>
              <a:rPr lang="en-US" sz="1000" b="1" dirty="0" smtClean="0">
                <a:solidFill>
                  <a:schemeClr val="accent3"/>
                </a:solidFill>
                <a:latin typeface="+mj-lt"/>
              </a:rPr>
              <a:t>much of western</a:t>
            </a:r>
            <a:r>
              <a:rPr lang="en-US" sz="1000" b="1" dirty="0">
                <a:solidFill>
                  <a:schemeClr val="accent3"/>
                </a:solidFill>
                <a:latin typeface="+mj-lt"/>
              </a:rPr>
              <a:t>, northern, </a:t>
            </a:r>
            <a:r>
              <a:rPr lang="en-US" sz="1000" b="1" dirty="0" smtClean="0">
                <a:solidFill>
                  <a:schemeClr val="accent3"/>
                </a:solidFill>
                <a:latin typeface="+mj-lt"/>
              </a:rPr>
              <a:t>central, </a:t>
            </a:r>
            <a:r>
              <a:rPr lang="en-US" sz="1000" b="1" dirty="0">
                <a:solidFill>
                  <a:schemeClr val="accent3"/>
                </a:solidFill>
                <a:latin typeface="+mj-lt"/>
              </a:rPr>
              <a:t>and eastern Zimbabwe, </a:t>
            </a:r>
            <a:r>
              <a:rPr lang="en-US" sz="1000" b="1" dirty="0" smtClean="0">
                <a:solidFill>
                  <a:schemeClr val="accent3"/>
                </a:solidFill>
                <a:latin typeface="+mj-lt"/>
              </a:rPr>
              <a:t>southwestern </a:t>
            </a:r>
            <a:r>
              <a:rPr lang="en-US" sz="1000" b="1" dirty="0">
                <a:solidFill>
                  <a:schemeClr val="accent3"/>
                </a:solidFill>
                <a:latin typeface="+mj-lt"/>
              </a:rPr>
              <a:t>and </a:t>
            </a:r>
            <a:r>
              <a:rPr lang="en-US" sz="1000" b="1" dirty="0" smtClean="0">
                <a:solidFill>
                  <a:schemeClr val="accent3"/>
                </a:solidFill>
                <a:latin typeface="+mj-lt"/>
              </a:rPr>
              <a:t>parts of north-central </a:t>
            </a:r>
            <a:r>
              <a:rPr lang="en-US" sz="1000" b="1" dirty="0">
                <a:solidFill>
                  <a:schemeClr val="accent3"/>
                </a:solidFill>
                <a:latin typeface="+mj-lt"/>
              </a:rPr>
              <a:t>South Africa, central </a:t>
            </a:r>
            <a:r>
              <a:rPr lang="en-US" sz="1000" b="1" dirty="0" smtClean="0">
                <a:solidFill>
                  <a:schemeClr val="accent3"/>
                </a:solidFill>
                <a:latin typeface="+mj-lt"/>
              </a:rPr>
              <a:t>and </a:t>
            </a:r>
            <a:r>
              <a:rPr lang="en-US" sz="1000" b="1" dirty="0">
                <a:solidFill>
                  <a:schemeClr val="accent3"/>
                </a:solidFill>
                <a:latin typeface="+mj-lt"/>
              </a:rPr>
              <a:t>northern </a:t>
            </a:r>
            <a:r>
              <a:rPr lang="en-US" sz="1000" b="1" dirty="0" smtClean="0">
                <a:solidFill>
                  <a:schemeClr val="accent3"/>
                </a:solidFill>
                <a:latin typeface="+mj-lt"/>
              </a:rPr>
              <a:t>Mozambique, much of </a:t>
            </a:r>
            <a:r>
              <a:rPr lang="en-US" sz="1000" b="1" dirty="0">
                <a:solidFill>
                  <a:schemeClr val="accent3"/>
                </a:solidFill>
                <a:latin typeface="+mj-lt"/>
              </a:rPr>
              <a:t>Malawi, and western, southern, central and eastern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 y="803073"/>
            <a:ext cx="3588306" cy="35883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803072"/>
            <a:ext cx="3588308" cy="358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1615787"/>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a:t>
            </a:r>
            <a:r>
              <a:rPr lang="en-US" sz="1000" b="1" dirty="0" smtClean="0">
                <a:solidFill>
                  <a:schemeClr val="lt1"/>
                </a:solidFill>
              </a:rPr>
              <a:t>parts of </a:t>
            </a:r>
            <a:r>
              <a:rPr lang="en-US" sz="1000" b="1" dirty="0" smtClean="0">
                <a:solidFill>
                  <a:schemeClr val="lt1"/>
                </a:solidFill>
              </a:rPr>
              <a:t>central </a:t>
            </a:r>
            <a:r>
              <a:rPr lang="en-US" sz="1000" b="1" dirty="0">
                <a:solidFill>
                  <a:schemeClr val="lt1"/>
                </a:solidFill>
              </a:rPr>
              <a:t>and southern Uganda, </a:t>
            </a:r>
            <a:r>
              <a:rPr lang="en-US" sz="1000" b="1" dirty="0" smtClean="0">
                <a:solidFill>
                  <a:schemeClr val="lt1"/>
                </a:solidFill>
              </a:rPr>
              <a:t>southwestern </a:t>
            </a:r>
            <a:r>
              <a:rPr lang="en-US" sz="1000" b="1" dirty="0">
                <a:solidFill>
                  <a:schemeClr val="lt1"/>
                </a:solidFill>
              </a:rPr>
              <a:t>and </a:t>
            </a:r>
            <a:r>
              <a:rPr lang="en-US" sz="1000" b="1" dirty="0" smtClean="0">
                <a:solidFill>
                  <a:schemeClr val="lt1"/>
                </a:solidFill>
              </a:rPr>
              <a:t>south</a:t>
            </a:r>
            <a:r>
              <a:rPr lang="en-US" sz="1000" b="1" dirty="0" smtClean="0">
                <a:solidFill>
                  <a:schemeClr val="lt1"/>
                </a:solidFill>
              </a:rPr>
              <a:t>eastern </a:t>
            </a:r>
            <a:r>
              <a:rPr lang="en-US" sz="1000" b="1" dirty="0">
                <a:solidFill>
                  <a:schemeClr val="lt1"/>
                </a:solidFill>
              </a:rPr>
              <a:t>Kenya, </a:t>
            </a:r>
            <a:r>
              <a:rPr lang="en-US" sz="1000" b="1" dirty="0" smtClean="0">
                <a:solidFill>
                  <a:schemeClr val="lt1"/>
                </a:solidFill>
              </a:rPr>
              <a:t>Burundi, Rwanda</a:t>
            </a:r>
            <a:r>
              <a:rPr lang="en-US" sz="1000" b="1" dirty="0">
                <a:solidFill>
                  <a:schemeClr val="lt1"/>
                </a:solidFill>
              </a:rPr>
              <a:t>, </a:t>
            </a:r>
            <a:r>
              <a:rPr lang="en-US" sz="1000" b="1" dirty="0" smtClean="0">
                <a:solidFill>
                  <a:schemeClr val="lt1"/>
                </a:solidFill>
              </a:rPr>
              <a:t>pockets </a:t>
            </a:r>
            <a:r>
              <a:rPr lang="en-US" sz="1000" b="1" dirty="0">
                <a:solidFill>
                  <a:schemeClr val="lt1"/>
                </a:solidFill>
              </a:rPr>
              <a:t>of western </a:t>
            </a:r>
            <a:r>
              <a:rPr lang="en-US" sz="1000" b="1" dirty="0" smtClean="0">
                <a:solidFill>
                  <a:schemeClr val="lt1"/>
                </a:solidFill>
              </a:rPr>
              <a:t>Ethiopia, </a:t>
            </a:r>
            <a:r>
              <a:rPr lang="en-US" sz="1000" b="1" dirty="0">
                <a:solidFill>
                  <a:schemeClr val="lt1"/>
                </a:solidFill>
              </a:rPr>
              <a:t>and </a:t>
            </a:r>
            <a:r>
              <a:rPr lang="en-US" sz="1000" b="1" dirty="0" smtClean="0">
                <a:solidFill>
                  <a:schemeClr val="lt1"/>
                </a:solidFill>
              </a:rPr>
              <a:t>far southeastern </a:t>
            </a:r>
            <a:r>
              <a:rPr lang="en-US" sz="1000" b="1" dirty="0">
                <a:solidFill>
                  <a:schemeClr val="lt1"/>
                </a:solidFill>
              </a:rPr>
              <a:t>Somalia. Rainfall was below-average over central and </a:t>
            </a:r>
            <a:r>
              <a:rPr lang="en-US" sz="1000" b="1" dirty="0" smtClean="0">
                <a:solidFill>
                  <a:schemeClr val="lt1"/>
                </a:solidFill>
              </a:rPr>
              <a:t>southwestern </a:t>
            </a:r>
            <a:r>
              <a:rPr lang="en-US" sz="1000" b="1" dirty="0">
                <a:solidFill>
                  <a:schemeClr val="lt1"/>
                </a:solidFill>
              </a:rPr>
              <a:t>Ethiopia, northern, </a:t>
            </a:r>
            <a:r>
              <a:rPr lang="en-US" sz="1000" b="1" dirty="0" smtClean="0">
                <a:solidFill>
                  <a:schemeClr val="lt1"/>
                </a:solidFill>
              </a:rPr>
              <a:t>central, </a:t>
            </a:r>
            <a:r>
              <a:rPr lang="en-US" sz="1000" b="1" dirty="0">
                <a:solidFill>
                  <a:schemeClr val="lt1"/>
                </a:solidFill>
              </a:rPr>
              <a:t>and </a:t>
            </a:r>
            <a:r>
              <a:rPr lang="en-US" sz="1000" b="1" dirty="0" smtClean="0">
                <a:solidFill>
                  <a:schemeClr val="lt1"/>
                </a:solidFill>
              </a:rPr>
              <a:t>south-central </a:t>
            </a:r>
            <a:r>
              <a:rPr lang="en-US" sz="1000" b="1" dirty="0">
                <a:solidFill>
                  <a:schemeClr val="lt1"/>
                </a:solidFill>
              </a:rPr>
              <a:t>Kenya, </a:t>
            </a:r>
            <a:r>
              <a:rPr lang="en-US" sz="1000" b="1" dirty="0" smtClean="0">
                <a:solidFill>
                  <a:schemeClr val="lt1"/>
                </a:solidFill>
              </a:rPr>
              <a:t>southwestern </a:t>
            </a:r>
            <a:r>
              <a:rPr lang="en-US" sz="1000" b="1" dirty="0">
                <a:solidFill>
                  <a:schemeClr val="lt1"/>
                </a:solidFill>
              </a:rPr>
              <a:t>Somalia, </a:t>
            </a:r>
            <a:r>
              <a:rPr lang="en-US" sz="1000" b="1" dirty="0" smtClean="0">
                <a:solidFill>
                  <a:schemeClr val="lt1"/>
                </a:solidFill>
              </a:rPr>
              <a:t>southeastern South Sudan, and parts of northeastern and south-central Tanzania. </a:t>
            </a:r>
            <a:r>
              <a:rPr lang="en-US" sz="1000" b="1" dirty="0">
                <a:solidFill>
                  <a:schemeClr val="lt1"/>
                </a:solidFill>
              </a:rPr>
              <a:t>In Central Africa, rainfall was above-average across </a:t>
            </a:r>
            <a:r>
              <a:rPr lang="en-US" sz="1000" b="1" dirty="0" smtClean="0">
                <a:solidFill>
                  <a:schemeClr val="lt1"/>
                </a:solidFill>
              </a:rPr>
              <a:t>western and southeastern </a:t>
            </a:r>
            <a:r>
              <a:rPr lang="en-US" sz="1000" b="1" dirty="0">
                <a:solidFill>
                  <a:schemeClr val="lt1"/>
                </a:solidFill>
              </a:rPr>
              <a:t>CAR, </a:t>
            </a:r>
            <a:r>
              <a:rPr lang="en-US" sz="1000" b="1" dirty="0" smtClean="0">
                <a:solidFill>
                  <a:schemeClr val="lt1"/>
                </a:solidFill>
              </a:rPr>
              <a:t>northwestern, north-central, southwestern, </a:t>
            </a:r>
            <a:r>
              <a:rPr lang="en-US" sz="1000" b="1" dirty="0">
                <a:solidFill>
                  <a:schemeClr val="lt1"/>
                </a:solidFill>
              </a:rPr>
              <a:t>and </a:t>
            </a:r>
            <a:r>
              <a:rPr lang="en-US" sz="1000" b="1" dirty="0" smtClean="0">
                <a:solidFill>
                  <a:schemeClr val="lt1"/>
                </a:solidFill>
              </a:rPr>
              <a:t>southeastern </a:t>
            </a:r>
            <a:r>
              <a:rPr lang="en-US" sz="1000" b="1" dirty="0">
                <a:solidFill>
                  <a:schemeClr val="lt1"/>
                </a:solidFill>
              </a:rPr>
              <a:t>DRC, </a:t>
            </a:r>
            <a:r>
              <a:rPr lang="en-US" sz="1000" b="1" dirty="0" smtClean="0">
                <a:solidFill>
                  <a:schemeClr val="lt1"/>
                </a:solidFill>
              </a:rPr>
              <a:t>central </a:t>
            </a:r>
            <a:r>
              <a:rPr lang="en-US" sz="1000" b="1" dirty="0">
                <a:solidFill>
                  <a:schemeClr val="lt1"/>
                </a:solidFill>
              </a:rPr>
              <a:t>and </a:t>
            </a:r>
            <a:r>
              <a:rPr lang="en-US" sz="1000" b="1" dirty="0" smtClean="0">
                <a:solidFill>
                  <a:schemeClr val="lt1"/>
                </a:solidFill>
              </a:rPr>
              <a:t>southwestern </a:t>
            </a:r>
            <a:r>
              <a:rPr lang="en-US" sz="1000" b="1" dirty="0">
                <a:solidFill>
                  <a:schemeClr val="lt1"/>
                </a:solidFill>
              </a:rPr>
              <a:t>Gabon, and </a:t>
            </a:r>
            <a:r>
              <a:rPr lang="en-US" sz="1000" b="1" dirty="0" smtClean="0">
                <a:solidFill>
                  <a:schemeClr val="lt1"/>
                </a:solidFill>
              </a:rPr>
              <a:t>southern </a:t>
            </a:r>
            <a:r>
              <a:rPr lang="en-US" sz="1000" b="1" dirty="0">
                <a:solidFill>
                  <a:schemeClr val="lt1"/>
                </a:solidFill>
              </a:rPr>
              <a:t>Congo. Below-average rainfall was observed in </a:t>
            </a:r>
            <a:r>
              <a:rPr lang="en-US" sz="1000" b="1" dirty="0" smtClean="0">
                <a:solidFill>
                  <a:schemeClr val="lt1"/>
                </a:solidFill>
              </a:rPr>
              <a:t>central and eastern </a:t>
            </a:r>
            <a:r>
              <a:rPr lang="en-US" sz="1000" b="1" dirty="0">
                <a:solidFill>
                  <a:schemeClr val="lt1"/>
                </a:solidFill>
              </a:rPr>
              <a:t>Equatorial Guinea, </a:t>
            </a:r>
            <a:r>
              <a:rPr lang="en-US" sz="1000" b="1" dirty="0" smtClean="0">
                <a:solidFill>
                  <a:schemeClr val="lt1"/>
                </a:solidFill>
              </a:rPr>
              <a:t>west-central </a:t>
            </a:r>
            <a:r>
              <a:rPr lang="en-US" sz="1000" b="1" dirty="0">
                <a:solidFill>
                  <a:schemeClr val="lt1"/>
                </a:solidFill>
              </a:rPr>
              <a:t>and eastern Gabon, </a:t>
            </a:r>
            <a:r>
              <a:rPr lang="en-US" sz="1000" b="1" dirty="0" smtClean="0">
                <a:solidFill>
                  <a:schemeClr val="lt1"/>
                </a:solidFill>
              </a:rPr>
              <a:t>parts of northern and </a:t>
            </a:r>
            <a:r>
              <a:rPr lang="en-US" sz="1000" b="1" dirty="0" smtClean="0">
                <a:solidFill>
                  <a:schemeClr val="lt1"/>
                </a:solidFill>
              </a:rPr>
              <a:t>central </a:t>
            </a:r>
            <a:r>
              <a:rPr lang="en-US" sz="1000" b="1" dirty="0">
                <a:solidFill>
                  <a:schemeClr val="lt1"/>
                </a:solidFill>
              </a:rPr>
              <a:t>Congo, </a:t>
            </a:r>
            <a:r>
              <a:rPr lang="en-US" sz="1000" b="1" dirty="0" smtClean="0">
                <a:solidFill>
                  <a:schemeClr val="lt1"/>
                </a:solidFill>
              </a:rPr>
              <a:t>much of southern and central </a:t>
            </a:r>
            <a:r>
              <a:rPr lang="en-US" sz="1000" b="1" dirty="0">
                <a:solidFill>
                  <a:schemeClr val="lt1"/>
                </a:solidFill>
              </a:rPr>
              <a:t>DRC, </a:t>
            </a:r>
            <a:r>
              <a:rPr lang="en-US" sz="1000" b="1" dirty="0" smtClean="0">
                <a:solidFill>
                  <a:schemeClr val="lt1"/>
                </a:solidFill>
              </a:rPr>
              <a:t>and southern </a:t>
            </a:r>
            <a:r>
              <a:rPr lang="en-US" sz="1000" b="1" dirty="0">
                <a:solidFill>
                  <a:schemeClr val="lt1"/>
                </a:solidFill>
              </a:rPr>
              <a:t>Cameroon. In West Africa, rainfall was </a:t>
            </a:r>
            <a:r>
              <a:rPr lang="en-US" sz="1000" b="1" dirty="0" smtClean="0">
                <a:solidFill>
                  <a:schemeClr val="lt1"/>
                </a:solidFill>
              </a:rPr>
              <a:t>below-average from Liberia to southern Nigeria. In </a:t>
            </a:r>
            <a:r>
              <a:rPr lang="en-US" sz="1000" b="1" dirty="0">
                <a:solidFill>
                  <a:schemeClr val="lt1"/>
                </a:solidFill>
              </a:rPr>
              <a:t>southern Africa, above-average rainfall was observed </a:t>
            </a:r>
            <a:r>
              <a:rPr lang="en-US" sz="1000" b="1" dirty="0" smtClean="0">
                <a:solidFill>
                  <a:schemeClr val="lt1"/>
                </a:solidFill>
              </a:rPr>
              <a:t>in western Angola, northwestern Namibia, south-central and northeastern Zambia, southern and parts of northwestern Mozambique, southern and northwestern Zimbabwe, southern Botswana, Lesotho, </a:t>
            </a:r>
            <a:r>
              <a:rPr lang="en-US" sz="1000" b="1" dirty="0" err="1" smtClean="0">
                <a:solidFill>
                  <a:schemeClr val="lt1"/>
                </a:solidFill>
              </a:rPr>
              <a:t>Eswatini</a:t>
            </a:r>
            <a:r>
              <a:rPr lang="en-US" sz="1000" b="1" dirty="0" smtClean="0">
                <a:solidFill>
                  <a:schemeClr val="lt1"/>
                </a:solidFill>
              </a:rPr>
              <a:t>, and eastern and central South Africa. </a:t>
            </a:r>
            <a:r>
              <a:rPr lang="en-US" sz="1000" b="1" dirty="0">
                <a:solidFill>
                  <a:schemeClr val="lt1"/>
                </a:solidFill>
              </a:rPr>
              <a:t>Below-average rainfall was observed </a:t>
            </a:r>
            <a:r>
              <a:rPr lang="en-US" sz="1000" b="1" dirty="0" smtClean="0">
                <a:solidFill>
                  <a:schemeClr val="lt1"/>
                </a:solidFill>
              </a:rPr>
              <a:t>in central and eastern Angola, western, central, and southeastern Zambia, western and northeastern Zimbabwe, northern Botswana, northeastern Namibia, central and northern Mozambique, Malawi, and most of Madagascar.</a:t>
            </a:r>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801510"/>
            <a:ext cx="3770490" cy="37704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801510"/>
            <a:ext cx="3770490" cy="37704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877982"/>
            <a:ext cx="8985067" cy="1631175"/>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lt1"/>
                </a:solidFill>
              </a:rPr>
              <a:t>During the past 7 days, in East Africa, rainfall was above-average in western Tanzania, Rwanda, Burundi, southern and parts of central Uganda, southwestern and southeastern Kenya, and parts of southwestern Somalia. Below-average rainfall was observed over parts of south-central Kenya and eastern and southern Tanzania. In central Africa, above-average rainfall was observed over central, southeastern, and south-central DRC, southern Congo, parts of western Gabon, and western Equatorial Guinea. Rainfall was below-average over eastern Gabon, central Congo, and parts of northern and southeastern DRC. In West Africa, rainfall was near normal, as little to no rainfall fell. In southern Africa, rainfall was above-average over northeastern and northwestern Angola, southern and eastern Zambia, central and southern Malawi, most of Zimbabwe, southeastern and southwestern Botswana, northwestern, central, and </a:t>
            </a:r>
            <a:r>
              <a:rPr lang="en-US" sz="1000" b="1" dirty="0" err="1">
                <a:solidFill>
                  <a:schemeClr val="lt1"/>
                </a:solidFill>
              </a:rPr>
              <a:t>soutahern</a:t>
            </a:r>
            <a:r>
              <a:rPr lang="en-US" sz="1000" b="1" dirty="0">
                <a:solidFill>
                  <a:schemeClr val="lt1"/>
                </a:solidFill>
              </a:rPr>
              <a:t> Mozambique, much of South Africa, Lesotho, </a:t>
            </a:r>
            <a:r>
              <a:rPr lang="en-US" sz="1000" b="1" dirty="0" err="1">
                <a:solidFill>
                  <a:schemeClr val="lt1"/>
                </a:solidFill>
              </a:rPr>
              <a:t>Eswatini</a:t>
            </a:r>
            <a:r>
              <a:rPr lang="en-US" sz="1000" b="1" dirty="0">
                <a:solidFill>
                  <a:schemeClr val="lt1"/>
                </a:solidFill>
              </a:rPr>
              <a:t>, and southern and parts of eastern Madagascar. Below-average rainfall was observed over parts of central and southern Angola, northern Namibia, parts of northwestern Zambia, northwestern Mozambique, pockets of northern and central Botswana, and northwestern and central Madagascar. </a:t>
            </a:r>
          </a:p>
          <a:p>
            <a:pPr algn="just"/>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922337"/>
            <a:ext cx="3819158" cy="38191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49" y="921968"/>
            <a:ext cx="3819527" cy="3819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461624"/>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cyclonic trough over </a:t>
            </a:r>
            <a:r>
              <a:rPr lang="en-US" sz="1200" b="1" dirty="0" smtClean="0">
                <a:solidFill>
                  <a:schemeClr val="bg1"/>
                </a:solidFill>
              </a:rPr>
              <a:t>Namibia (along with upper-level divergence) may </a:t>
            </a:r>
            <a:r>
              <a:rPr lang="en-US" sz="1200" b="1" dirty="0">
                <a:solidFill>
                  <a:schemeClr val="bg1"/>
                </a:solidFill>
              </a:rPr>
              <a:t>have contributed to the observed above-average rainfall in </a:t>
            </a:r>
            <a:r>
              <a:rPr lang="en-US" sz="1200" b="1" dirty="0" smtClean="0">
                <a:solidFill>
                  <a:schemeClr val="bg1"/>
                </a:solidFill>
              </a:rPr>
              <a:t>central portions of South Africa.</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5" y="1378187"/>
            <a:ext cx="4231272" cy="42312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6" y="1378187"/>
            <a:ext cx="4231272" cy="4231272"/>
          </a:xfrm>
          <a:prstGeom prst="rect">
            <a:avLst/>
          </a:prstGeom>
        </p:spPr>
      </p:pic>
      <p:sp>
        <p:nvSpPr>
          <p:cNvPr id="9" name="Google Shape;148;p7"/>
          <p:cNvSpPr/>
          <p:nvPr/>
        </p:nvSpPr>
        <p:spPr>
          <a:xfrm rot="208815">
            <a:off x="2233259" y="4170611"/>
            <a:ext cx="1151000"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8;p7"/>
          <p:cNvSpPr/>
          <p:nvPr/>
        </p:nvSpPr>
        <p:spPr>
          <a:xfrm rot="208815">
            <a:off x="6516788" y="4306684"/>
            <a:ext cx="1151000"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558265"/>
            <a:ext cx="882565" cy="158657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a:t>
            </a:r>
            <a:r>
              <a:rPr lang="en-US" sz="1100" b="1" dirty="0" smtClean="0">
                <a:solidFill>
                  <a:schemeClr val="lt1"/>
                </a:solidFill>
              </a:rPr>
              <a:t>continuing (yet smaller) deficits over </a:t>
            </a:r>
            <a:r>
              <a:rPr lang="en-US" sz="1100" b="1" dirty="0">
                <a:solidFill>
                  <a:schemeClr val="lt1"/>
                </a:solidFill>
              </a:rPr>
              <a:t>parts </a:t>
            </a:r>
            <a:r>
              <a:rPr lang="en-US" sz="1100" b="1" i="0" u="none" strike="noStrike" cap="none" dirty="0" smtClean="0">
                <a:solidFill>
                  <a:schemeClr val="lt1"/>
                </a:solidFill>
                <a:sym typeface="Arial"/>
              </a:rPr>
              <a:t>of western Zambia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a:t>
            </a:r>
            <a:r>
              <a:rPr lang="en-US" sz="1100" b="1" i="0" u="none" strike="noStrike" cap="none" dirty="0" smtClean="0">
                <a:solidFill>
                  <a:schemeClr val="lt1"/>
                </a:solidFill>
                <a:sym typeface="Arial"/>
              </a:rPr>
              <a:t>northeastern Mozambique </a:t>
            </a:r>
            <a:r>
              <a:rPr lang="en-US" sz="1100" b="1" i="0" u="none" strike="noStrike" cap="none" dirty="0" smtClean="0">
                <a:solidFill>
                  <a:schemeClr val="lt1"/>
                </a:solidFill>
                <a:sym typeface="Arial"/>
              </a:rPr>
              <a:t>(bottom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northwestern Tanzania </a:t>
            </a:r>
            <a:r>
              <a:rPr lang="en-US" sz="1100" b="1" i="0" u="none" strike="noStrike" cap="none" dirty="0" smtClean="0">
                <a:solidFill>
                  <a:schemeClr val="lt1"/>
                </a:solidFill>
                <a:sym typeface="Arial"/>
              </a:rPr>
              <a:t>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the recent </a:t>
            </a:r>
            <a:r>
              <a:rPr lang="en-US" sz="1100" b="1" i="0" u="none" strike="noStrike" cap="none" dirty="0" smtClean="0">
                <a:solidFill>
                  <a:schemeClr val="lt1"/>
                </a:solidFill>
                <a:sym typeface="Arial"/>
              </a:rPr>
              <a:t>moderate to heavy rainfall </a:t>
            </a:r>
            <a:r>
              <a:rPr lang="en-US" sz="1100" b="1" i="0" u="none" strike="noStrike" cap="none" dirty="0" smtClean="0">
                <a:solidFill>
                  <a:schemeClr val="lt1"/>
                </a:solidFill>
                <a:sym typeface="Arial"/>
              </a:rPr>
              <a:t>(</a:t>
            </a:r>
            <a:r>
              <a:rPr lang="en-US" sz="1100" b="1" i="0" u="none" strike="noStrike" cap="none" dirty="0" smtClean="0">
                <a:solidFill>
                  <a:schemeClr val="lt1"/>
                </a:solidFill>
                <a:sym typeface="Arial"/>
              </a:rPr>
              <a:t>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509157" y="1522219"/>
            <a:ext cx="2253345" cy="731124"/>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27" y="556267"/>
            <a:ext cx="3479393" cy="27061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74" y="3545622"/>
            <a:ext cx="3367638" cy="26192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823" y="3394287"/>
            <a:ext cx="3599686" cy="27997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578529"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10</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16</a:t>
            </a:r>
            <a:r>
              <a:rPr lang="en-US" sz="1600" b="1" dirty="0" smtClean="0">
                <a:solidFill>
                  <a:srgbClr val="FFFF00"/>
                </a:solidFill>
              </a:rPr>
              <a:t>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1277232"/>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a:t>
            </a:r>
            <a:r>
              <a:rPr lang="en-US" sz="1100" b="1" dirty="0" smtClean="0">
                <a:solidFill>
                  <a:schemeClr val="lt1"/>
                </a:solidFill>
              </a:rPr>
              <a:t>over southeastern and east-central DRC, southwestern Rwanda, most of Burundi, central and northeastern Angola, northern and central Zambia, northeastern, northwestern, central, and southern Tanzania, northern and parts of central Malawi, northern Mozambique, parts of eastern South Africa, Comoros, and most of Madagascar. </a:t>
            </a:r>
            <a:r>
              <a:rPr lang="en-US" sz="1100" b="1" dirty="0">
                <a:solidFill>
                  <a:schemeClr val="lt1"/>
                </a:solidFill>
              </a:rPr>
              <a:t>For week-2 (right panel), the GEFS forecasts indicate a moderate to high chance (over 70%) for rainfall to exceed 50 mm </a:t>
            </a:r>
            <a:r>
              <a:rPr lang="en-US" sz="1100" b="1" dirty="0" smtClean="0">
                <a:solidFill>
                  <a:schemeClr val="lt1"/>
                </a:solidFill>
              </a:rPr>
              <a:t>over east-central Angola, southeastern DRC, northern Zambia, northwestern and west-central Malawi, northern Mozambique, southern Tanzania, parts of southeastern South Africa, and west-central and northwestern Madagascar.</a:t>
            </a:r>
            <a:endParaRPr lang="en-US" sz="1100" b="1" dirty="0">
              <a:solidFill>
                <a:schemeClr val="lt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03</a:t>
            </a:r>
            <a:r>
              <a:rPr lang="en-US" sz="1600" b="1" dirty="0" smtClean="0">
                <a:solidFill>
                  <a:srgbClr val="FFFF00"/>
                </a:solidFill>
              </a:rPr>
              <a:t> – 09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6" y="1972533"/>
            <a:ext cx="4212885" cy="3159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533"/>
            <a:ext cx="4212885" cy="31596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3522</TotalTime>
  <Words>2517</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317</cp:revision>
  <cp:lastPrinted>2023-11-06T15:14:42Z</cp:lastPrinted>
  <dcterms:modified xsi:type="dcterms:W3CDTF">2024-01-02T16:44:06Z</dcterms:modified>
</cp:coreProperties>
</file>