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50" autoAdjust="0"/>
    <p:restoredTop sz="94231"/>
  </p:normalViewPr>
  <p:slideViewPr>
    <p:cSldViewPr snapToGrid="0">
      <p:cViewPr varScale="1">
        <p:scale>
          <a:sx n="108" d="100"/>
          <a:sy n="108" d="100"/>
        </p:scale>
        <p:origin x="214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11</a:t>
            </a:r>
            <a:r>
              <a:rPr lang="en-US" sz="2800" b="1" i="0" u="none" strike="noStrike" cap="none" dirty="0" smtClean="0">
                <a:solidFill>
                  <a:schemeClr val="lt1"/>
                </a:solidFill>
                <a:latin typeface="Arial"/>
                <a:ea typeface="Arial"/>
                <a:cs typeface="Arial"/>
                <a:sym typeface="Arial"/>
              </a:rPr>
              <a:t> March 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87206" y="1022999"/>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12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18</a:t>
            </a:r>
            <a:r>
              <a:rPr lang="en-US" sz="1600" b="1" dirty="0">
                <a:solidFill>
                  <a:srgbClr val="FFFF00"/>
                </a:solidFill>
              </a:rPr>
              <a:t> </a:t>
            </a:r>
            <a:r>
              <a:rPr lang="en-US" sz="1600" b="1" i="0" u="none" strike="noStrike" cap="none" dirty="0" smtClean="0">
                <a:solidFill>
                  <a:srgbClr val="FFFF00"/>
                </a:solidFill>
                <a:latin typeface="Arial"/>
                <a:ea typeface="Arial"/>
                <a:cs typeface="Arial"/>
                <a:sym typeface="Arial"/>
              </a:rPr>
              <a:t>Mar </a:t>
            </a:r>
            <a:r>
              <a:rPr lang="en-US" sz="1600" b="1" i="0" u="none" strike="noStrike" cap="none" dirty="0" smtClean="0">
                <a:solidFill>
                  <a:srgbClr val="FFFF00"/>
                </a:solidFill>
                <a:latin typeface="Arial"/>
                <a:ea typeface="Arial"/>
                <a:cs typeface="Arial"/>
                <a:sym typeface="Arial"/>
              </a:rPr>
              <a:t>2024</a:t>
            </a:r>
            <a:endParaRPr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12" y="1485830"/>
            <a:ext cx="3915684" cy="5067355"/>
          </a:xfrm>
          <a:prstGeom prst="rect">
            <a:avLst/>
          </a:prstGeom>
        </p:spPr>
      </p:pic>
      <p:sp>
        <p:nvSpPr>
          <p:cNvPr id="11" name="Text Box 8"/>
          <p:cNvSpPr txBox="1">
            <a:spLocks noChangeArrowheads="1"/>
          </p:cNvSpPr>
          <p:nvPr/>
        </p:nvSpPr>
        <p:spPr bwMode="auto">
          <a:xfrm>
            <a:off x="4576531" y="1992313"/>
            <a:ext cx="4016838" cy="3714863"/>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rainfall to be above-normal (above the upper tercile) over </a:t>
            </a:r>
            <a:r>
              <a:rPr lang="en-US" sz="1100" b="1" dirty="0" smtClean="0">
                <a:solidFill>
                  <a:schemeClr val="bg1"/>
                </a:solidFill>
                <a:latin typeface="Arial" charset="0"/>
              </a:rPr>
              <a:t>northeastern Cote d’Ivoire, western and central CAR, southern Cameroon, northern Gabon,  Equatorial Guinea, northern Ethiopia, central Zambia, southern Malawi, and western Mozambique. There </a:t>
            </a:r>
            <a:r>
              <a:rPr lang="en-US" sz="1100" b="1" dirty="0">
                <a:solidFill>
                  <a:schemeClr val="bg1"/>
                </a:solidFill>
                <a:latin typeface="Arial" charset="0"/>
              </a:rPr>
              <a:t>is above </a:t>
            </a:r>
            <a:r>
              <a:rPr lang="en-US" sz="1100" b="1" dirty="0" smtClean="0">
                <a:solidFill>
                  <a:schemeClr val="bg1"/>
                </a:solidFill>
                <a:latin typeface="Arial" charset="0"/>
              </a:rPr>
              <a:t>80% </a:t>
            </a:r>
            <a:r>
              <a:rPr lang="en-US" sz="1100" b="1" dirty="0">
                <a:solidFill>
                  <a:schemeClr val="bg1"/>
                </a:solidFill>
                <a:latin typeface="Arial" charset="0"/>
              </a:rPr>
              <a:t>chance for above-normal rainfall </a:t>
            </a:r>
            <a:r>
              <a:rPr lang="en-US" sz="1100" b="1" dirty="0" smtClean="0">
                <a:solidFill>
                  <a:schemeClr val="bg1"/>
                </a:solidFill>
                <a:latin typeface="Arial" charset="0"/>
              </a:rPr>
              <a:t>over southern Mozambique. </a:t>
            </a:r>
          </a:p>
          <a:p>
            <a:pPr marL="285750" indent="-285750" algn="just">
              <a:buClr>
                <a:schemeClr val="bg1"/>
              </a:buClr>
              <a:buFont typeface="+mj-lt"/>
              <a:buAutoNum type="arabicPeriod"/>
            </a:pPr>
            <a:endParaRPr lang="en-US" sz="1100" b="1" dirty="0" smtClean="0">
              <a:solidFill>
                <a:schemeClr val="bg1"/>
              </a:solidFill>
              <a:latin typeface="Arial" charset="0"/>
            </a:endParaRPr>
          </a:p>
          <a:p>
            <a:pPr marL="285750" indent="-285750" algn="just">
              <a:buClr>
                <a:schemeClr val="bg1"/>
              </a:buClr>
              <a:buFont typeface="+mj-lt"/>
              <a:buAutoNum type="arabicPeriod"/>
            </a:pPr>
            <a:r>
              <a:rPr lang="en-US" sz="1100" b="1" dirty="0" smtClean="0">
                <a:solidFill>
                  <a:schemeClr val="bg1"/>
                </a:solidFill>
                <a:latin typeface="Arial" charset="0"/>
              </a:rPr>
              <a:t>The </a:t>
            </a:r>
            <a:r>
              <a:rPr lang="en-US" sz="1100" b="1" dirty="0">
                <a:solidFill>
                  <a:schemeClr val="bg1"/>
                </a:solidFill>
                <a:latin typeface="Arial" charset="0"/>
              </a:rPr>
              <a:t>probabilistic forecasts call for above 50% chance for weekly total rainfall to be </a:t>
            </a:r>
            <a:r>
              <a:rPr lang="en-US" sz="1100" b="1" dirty="0" smtClean="0">
                <a:solidFill>
                  <a:schemeClr val="bg1"/>
                </a:solidFill>
                <a:latin typeface="Arial" charset="0"/>
              </a:rPr>
              <a:t>below-normal </a:t>
            </a:r>
            <a:r>
              <a:rPr lang="en-US" sz="1100" b="1" dirty="0">
                <a:solidFill>
                  <a:schemeClr val="bg1"/>
                </a:solidFill>
                <a:latin typeface="Arial" charset="0"/>
              </a:rPr>
              <a:t>(below the lower tercile) </a:t>
            </a:r>
            <a:r>
              <a:rPr lang="en-US" sz="1100" b="1" dirty="0" smtClean="0">
                <a:solidFill>
                  <a:schemeClr val="bg1"/>
                </a:solidFill>
                <a:latin typeface="Arial" charset="0"/>
              </a:rPr>
              <a:t>over southern Ethiopia, eastern DRC, Uganda, Rwanda, Burundi, much of Tanzania, westernmost Kenya, northern Madagascar, southeastern Angola, northern Namibia, western Zambia, northern and southern Botswana, and central South Africa. There is above 80% chance for below-normal rainfall over northeastern DRC, southern Uganda, northernmost Tanzania, southeastern Angola, central South Africa, and northern Madagascar.</a:t>
            </a:r>
          </a:p>
        </p:txBody>
      </p:sp>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19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25 </a:t>
            </a:r>
            <a:r>
              <a:rPr lang="en-US" sz="1600" b="1" dirty="0" smtClean="0">
                <a:solidFill>
                  <a:srgbClr val="FFFF00"/>
                </a:solidFill>
              </a:rPr>
              <a:t>Mar</a:t>
            </a:r>
            <a:r>
              <a:rPr lang="en-US" sz="1600" b="1" i="0" u="none" strike="noStrike" cap="none" dirty="0" smtClean="0">
                <a:solidFill>
                  <a:srgbClr val="FFFF00"/>
                </a:solidFill>
                <a:latin typeface="Arial"/>
                <a:ea typeface="Arial"/>
                <a:cs typeface="Arial"/>
                <a:sym typeface="Arial"/>
              </a:rPr>
              <a:t> 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78" y="1358282"/>
            <a:ext cx="3971501" cy="5139591"/>
          </a:xfrm>
          <a:prstGeom prst="rect">
            <a:avLst/>
          </a:prstGeom>
        </p:spPr>
      </p:pic>
      <p:sp>
        <p:nvSpPr>
          <p:cNvPr id="11" name="Text Box 8"/>
          <p:cNvSpPr txBox="1">
            <a:spLocks noChangeArrowheads="1"/>
          </p:cNvSpPr>
          <p:nvPr/>
        </p:nvSpPr>
        <p:spPr bwMode="auto">
          <a:xfrm>
            <a:off x="4465469" y="2153449"/>
            <a:ext cx="4296792" cy="2360646"/>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rainfall to be above-normal (above the upper tercile) </a:t>
            </a:r>
            <a:r>
              <a:rPr lang="en-US" sz="1100" b="1" dirty="0" smtClean="0">
                <a:solidFill>
                  <a:schemeClr val="bg1"/>
                </a:solidFill>
                <a:latin typeface="Arial" charset="0"/>
              </a:rPr>
              <a:t>over much of DRC, eastern CAR, northern Angola, southeastern Kenya, eastern Tanzania, and northern Ethiopia. There </a:t>
            </a:r>
            <a:r>
              <a:rPr lang="en-US" sz="1100" b="1" dirty="0">
                <a:solidFill>
                  <a:schemeClr val="bg1"/>
                </a:solidFill>
                <a:latin typeface="Arial" charset="0"/>
              </a:rPr>
              <a:t>is above </a:t>
            </a:r>
            <a:r>
              <a:rPr lang="en-US" sz="1100" b="1" dirty="0" smtClean="0">
                <a:solidFill>
                  <a:schemeClr val="bg1"/>
                </a:solidFill>
                <a:latin typeface="Arial" charset="0"/>
              </a:rPr>
              <a:t>80% </a:t>
            </a:r>
            <a:r>
              <a:rPr lang="en-US" sz="1100" b="1" dirty="0">
                <a:solidFill>
                  <a:schemeClr val="bg1"/>
                </a:solidFill>
                <a:latin typeface="Arial" charset="0"/>
              </a:rPr>
              <a:t>chance for above-normal </a:t>
            </a:r>
            <a:r>
              <a:rPr lang="en-US" sz="1100" b="1" dirty="0" smtClean="0">
                <a:solidFill>
                  <a:schemeClr val="bg1"/>
                </a:solidFill>
                <a:latin typeface="Arial" charset="0"/>
              </a:rPr>
              <a:t>rainfall over central DRC.</a:t>
            </a:r>
          </a:p>
          <a:p>
            <a:pPr marL="285750" indent="-285750" algn="just">
              <a:buClr>
                <a:schemeClr val="bg1"/>
              </a:buClr>
              <a:buFont typeface="+mj-lt"/>
              <a:buAutoNum type="arabicPeriod"/>
            </a:pPr>
            <a:endParaRPr lang="en-US" sz="1100" b="1" dirty="0">
              <a:solidFill>
                <a:schemeClr val="bg1"/>
              </a:solidFill>
              <a:latin typeface="Arial" charset="0"/>
            </a:endParaRPr>
          </a:p>
          <a:p>
            <a:pPr marL="285750" indent="-285750" algn="just">
              <a:buClr>
                <a:schemeClr val="bg1"/>
              </a:buClr>
              <a:buFont typeface="+mj-lt"/>
              <a:buAutoNum type="arabicPeriod"/>
            </a:pPr>
            <a:r>
              <a:rPr lang="en-US" sz="1100" b="1" dirty="0" smtClean="0">
                <a:solidFill>
                  <a:schemeClr val="bg1"/>
                </a:solidFill>
                <a:latin typeface="Arial" charset="0"/>
              </a:rPr>
              <a:t>The </a:t>
            </a:r>
            <a:r>
              <a:rPr lang="en-US" sz="1100" b="1" dirty="0">
                <a:solidFill>
                  <a:schemeClr val="bg1"/>
                </a:solidFill>
                <a:latin typeface="Arial" charset="0"/>
              </a:rPr>
              <a:t>probabilistic forecasts call for above 50% chance for weekly total rainfall to be below-normal (below the lower tercile) </a:t>
            </a:r>
            <a:r>
              <a:rPr lang="en-US" sz="1100" b="1" dirty="0" smtClean="0">
                <a:solidFill>
                  <a:schemeClr val="bg1"/>
                </a:solidFill>
                <a:latin typeface="Arial" charset="0"/>
              </a:rPr>
              <a:t>over southeastern Angola, southern Zambia, northern and central Zimbabwe and northern and central Madagascar. There </a:t>
            </a:r>
            <a:r>
              <a:rPr lang="en-US" sz="1100" b="1" dirty="0">
                <a:solidFill>
                  <a:schemeClr val="bg1"/>
                </a:solidFill>
                <a:latin typeface="Arial" charset="0"/>
              </a:rPr>
              <a:t>is above </a:t>
            </a:r>
            <a:r>
              <a:rPr lang="en-US" sz="1100" b="1" dirty="0" smtClean="0">
                <a:solidFill>
                  <a:schemeClr val="bg1"/>
                </a:solidFill>
                <a:latin typeface="Arial" charset="0"/>
              </a:rPr>
              <a:t>80% </a:t>
            </a:r>
            <a:r>
              <a:rPr lang="en-US" sz="1100" b="1" dirty="0">
                <a:solidFill>
                  <a:schemeClr val="bg1"/>
                </a:solidFill>
                <a:latin typeface="Arial" charset="0"/>
              </a:rPr>
              <a:t>chance for below-normal </a:t>
            </a:r>
            <a:r>
              <a:rPr lang="en-US" sz="1100" b="1" dirty="0" smtClean="0">
                <a:solidFill>
                  <a:schemeClr val="bg1"/>
                </a:solidFill>
                <a:latin typeface="Arial" charset="0"/>
              </a:rPr>
              <a:t>rainfall over northeastern Madagascar.</a:t>
            </a:r>
          </a:p>
        </p:txBody>
      </p:sp>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177553" y="779070"/>
            <a:ext cx="8797771" cy="5177847"/>
          </a:xfrm>
          <a:prstGeom prst="rect">
            <a:avLst/>
          </a:prstGeom>
          <a:noFill/>
          <a:ln>
            <a:noFill/>
          </a:ln>
        </p:spPr>
        <p:txBody>
          <a:bodyPr spcFirstLastPara="1" wrap="square" lIns="91425" tIns="45700" rIns="91425" bIns="45700" anchor="t" anchorCtr="0">
            <a:noAutofit/>
          </a:bodyPr>
          <a:lstStyle/>
          <a:p>
            <a:pPr algn="just">
              <a:buClr>
                <a:schemeClr val="bg1"/>
              </a:buClr>
              <a:buSzPts val="950"/>
            </a:pPr>
            <a:r>
              <a:rPr lang="en-US" sz="900" b="1" dirty="0" smtClean="0">
                <a:solidFill>
                  <a:schemeClr val="bg1"/>
                </a:solidFill>
                <a:latin typeface="Arial" panose="020B0604020202020204" pitchFamily="34" charset="0"/>
                <a:cs typeface="Arial" panose="020B0604020202020204" pitchFamily="34" charset="0"/>
              </a:rPr>
              <a:t>Over </a:t>
            </a:r>
            <a:r>
              <a:rPr lang="en-US" sz="900" b="1" dirty="0">
                <a:solidFill>
                  <a:schemeClr val="bg1"/>
                </a:solidFill>
                <a:latin typeface="Arial" panose="020B0604020202020204" pitchFamily="34" charset="0"/>
                <a:cs typeface="Arial" panose="020B0604020202020204" pitchFamily="34" charset="0"/>
              </a:rPr>
              <a:t>the past 30 days, in East Africa, rainfall was above-average in southwestern, central and northeastern Ethiopia, Uganda, northwestern, western, central and southern Kenya, northern, central, southwestern, southern and southeastern Tanzania, and pockets of eastern South Sudan. Rainfall was below-average in western South Sudan, some parts of central-southern Ethiopia, northeastern Kenya, Rwanda, Burundi, and some regions in western and eastern Tanzania. In Central Africa, rainfall was above-average over southwestern and central DRC, central and southern Congo, and pockets of central Cameroon and eastern Gabon. Rainfall was below-average in western and southeastern Cameroon, Equatorial Guinea, western central and northern Gabon, northern Congo, southwestern, southern, central and eastern CAR, and northern-central, eastern, and southern DRC. In West Africa, rainfall was above-average in southern Liberia, central and northern Cote d’Ivoire, southern parts of Togo and Benin, southwestern Nigeria. Rainfall was below-average in eastern Guinea, northeastern Sierra Leone, northern and eastern Liberia, western and southeastern Cote d’Ivoire, central and southern Ghana, central parts of Togo and Benin, and southeastern Nigeria. In southern Africa, rainfall was above-average in western and northern Angola, some parts of northern Zambia and northern Mozambique, northern and central Malawi, and northeastern, central, western and southern Madagascar. Rainfall was below-average in southern, southeastern and eastern Angola, many parts of Namibia, Botswana and South Africa, western, southern, central and eastern Zambia, Zimbabwe, Lesotho, Eswatini, southern Malawi, central, western, southern and eastern Mozambique, and northwestern Madagascar.  </a:t>
            </a:r>
          </a:p>
          <a:p>
            <a:pPr algn="just">
              <a:buClr>
                <a:schemeClr val="bg1"/>
              </a:buClr>
              <a:buSzPts val="950"/>
            </a:pPr>
            <a:endParaRPr lang="en-US" sz="900" b="1" dirty="0" smtClean="0">
              <a:solidFill>
                <a:schemeClr val="lt1"/>
              </a:solidFill>
              <a:latin typeface="Arial" panose="020B0604020202020204" pitchFamily="34" charset="0"/>
              <a:cs typeface="Arial" panose="020B0604020202020204" pitchFamily="34" charset="0"/>
            </a:endParaRPr>
          </a:p>
          <a:p>
            <a:pPr algn="just">
              <a:buClr>
                <a:schemeClr val="bg1"/>
              </a:buClr>
              <a:buSzPts val="950"/>
            </a:pPr>
            <a:r>
              <a:rPr lang="en-US" sz="900" b="1" dirty="0" smtClean="0">
                <a:solidFill>
                  <a:schemeClr val="bg1"/>
                </a:solidFill>
                <a:latin typeface="Arial" panose="020B0604020202020204" pitchFamily="34" charset="0"/>
                <a:cs typeface="Arial" panose="020B0604020202020204" pitchFamily="34" charset="0"/>
              </a:rPr>
              <a:t>During </a:t>
            </a:r>
            <a:r>
              <a:rPr lang="en-US" sz="900" b="1" dirty="0">
                <a:solidFill>
                  <a:schemeClr val="bg1"/>
                </a:solidFill>
                <a:latin typeface="Arial" panose="020B0604020202020204" pitchFamily="34" charset="0"/>
                <a:cs typeface="Arial" panose="020B0604020202020204" pitchFamily="34" charset="0"/>
              </a:rPr>
              <a:t>the past 7 days, in East Africa, rainfall was above-average in southwestern, central-eastern and northeastern Ethiopia, central, southern and southeastern Uganda, southwestern and southeastern Kenya, northwestern and central-eastern Tanzania. Rainfall was below average in many parts of Rwanda and Burundi, western and southeastern Tanzania, and some parts of southwestern South Sudan. In central Africa, rainfall was above-average in central and southern Cameroon, western and central Congo, western and eastern Gabon, pockets of region in northwestern CAR, and some regions in northern, southern, central-eastern and western DRC. Rainfall was below-average in Equatorial Guinea, central Gabon, southern and southeastern DRC, and southwestern, northwestern, central and eastern DRC. In West Africa, rainfall was above-average in southern Liberia, southern, central and northern Cote d’Ivoire, and southeastern Ghana, southern parts of Togo and Benin, and southwestern and southeastern Nigeria. Rainfall was below-average in pockets of region in eastern Guinea, southern Ghana, and southern Nigeria. In southern Africa, rainfall was above-average in central Malawi, northern Mozambique, southwestern, southern and southeastern Madagascar, and pockets of regions in eastern Angola, northwestern and eastern Zambia and southern Africa. Rainfall was below-average across central, southern and southwestern Angola, northern and central-eastern Namibia, western, central, northern and eastern Botswana, southern Zambia, many parts of Zimbabwe, central and southern Mozambique, northern South Africa, Eswatini,  northern Lesotho, and central and northern Madagascar. </a:t>
            </a:r>
          </a:p>
          <a:p>
            <a:pPr algn="just">
              <a:buClr>
                <a:schemeClr val="bg1"/>
              </a:buClr>
              <a:buSzPts val="950"/>
            </a:pPr>
            <a:endParaRPr lang="en-US" sz="900" b="1" dirty="0">
              <a:solidFill>
                <a:schemeClr val="bg1"/>
              </a:solidFill>
              <a:latin typeface="Arial" panose="020B0604020202020204" pitchFamily="34" charset="0"/>
              <a:cs typeface="Arial" panose="020B0604020202020204" pitchFamily="34" charset="0"/>
            </a:endParaRPr>
          </a:p>
          <a:p>
            <a:pPr algn="just">
              <a:buClr>
                <a:schemeClr val="bg1"/>
              </a:buClr>
              <a:buSzPts val="950"/>
            </a:pPr>
            <a:r>
              <a:rPr lang="en-US" sz="900" b="1" dirty="0">
                <a:solidFill>
                  <a:schemeClr val="bg1"/>
                </a:solidFill>
                <a:latin typeface="Arial" panose="020B0604020202020204" pitchFamily="34" charset="0"/>
                <a:cs typeface="Arial" panose="020B0604020202020204" pitchFamily="34" charset="0"/>
              </a:rPr>
              <a:t>The Week-1 outlook calls for above-average rainfall in central and southern Mozambique, eastern Zimbabwe, central Angola, southern Cameroon, central and northern Cote d’Ivoire and Ghana, and pockets of regions in central Ethiopia. In contrast, there is an increased chance for below-average in many parts of southern Africa, Madagascar, DRC, Uganda, Rwanda, Burundi, Kenya, central-southern Ethiopia, and central, northern and eastern Tanzania.  The Week-2 outlook calls for above-normal rainfall in many parts of central Africa, western and northern Angola, southeastern Namibia, central South Africa, Eswatini, and western Cote d’Ivoire. In contrast, there is an increased chance for below-average in southeastern Angola, northeastern Namibia, many parts of Zambia, Botswana, Malawi and Mozambique, Zimbabwe, Madagascar, southern South Africa, northern Ghana, Togo, central and southern Benin, central and southern Nigeria, southwestern and central Cameroon, and some parts of eastern Ethiopia. </a:t>
            </a:r>
          </a:p>
          <a:p>
            <a:pPr marL="114300" indent="0" algn="just">
              <a:buClr>
                <a:schemeClr val="bg1"/>
              </a:buClr>
              <a:buSzPts val="950"/>
              <a:buNone/>
            </a:pPr>
            <a:endParaRPr lang="en-US" sz="900" b="1" dirty="0">
              <a:solidFill>
                <a:schemeClr val="bg1"/>
              </a:solidFill>
              <a:latin typeface="Arial" panose="020B0604020202020204" pitchFamily="34" charset="0"/>
              <a:cs typeface="Arial" panose="020B0604020202020204" pitchFamily="34" charset="0"/>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236475" y="1583696"/>
            <a:ext cx="8683593" cy="4678163"/>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bg1"/>
                </a:solidFill>
              </a:rPr>
              <a:t>During </a:t>
            </a:r>
            <a:r>
              <a:rPr lang="en-US" sz="1100" b="1" dirty="0">
                <a:solidFill>
                  <a:schemeClr val="bg1"/>
                </a:solidFill>
              </a:rPr>
              <a:t>the past 7 days, in East Africa, rainfall was above-average in southwestern, central-eastern and northeastern Ethiopia, central, southern and southeastern Uganda, southwestern and southeastern Kenya, northwestern and central-eastern Tanzania. Rainfall was below average in many parts of Rwanda and Burundi, western and southeastern Tanzania, and some parts of southwestern South Sudan. In central Africa, rainfall was above-average in central and southern Cameroon, western and central Congo, western and eastern Gabon, pockets of region in northwestern CAR, and some regions in northern, southern, central-eastern and western DRC. Rainfall was below-average in Equatorial Guinea, central Gabon, southern and southeastern DRC, and southwestern, northwestern, central and eastern DRC. In West Africa, rainfall was above-average in southern Liberia, southern, central and northern Cote d’Ivoire, and southeastern Ghana, southern parts of Togo and Benin, and southwestern and southeastern Nigeria. Rainfall was below-average in pockets of region in eastern Guinea, southern Ghana, and southern Nigeria. In southern Africa, rainfall was above-average in central Malawi, northern Mozambique, southwestern, southern and southeastern Madagascar, and pockets of regions in eastern Angola, northwestern and eastern Zambia and southern Africa. Rainfall was below-average across central, southern and southwestern Angola, northern and central-eastern Namibia, western, central, northern and eastern Botswana, southern Zambia, many </a:t>
            </a:r>
            <a:r>
              <a:rPr lang="en-US" sz="1100" b="1" dirty="0" smtClean="0">
                <a:solidFill>
                  <a:schemeClr val="bg1"/>
                </a:solidFill>
              </a:rPr>
              <a:t>parts </a:t>
            </a:r>
            <a:r>
              <a:rPr lang="en-US" sz="1100" b="1" dirty="0">
                <a:solidFill>
                  <a:schemeClr val="bg1"/>
                </a:solidFill>
              </a:rPr>
              <a:t>of Zimbabwe, central and southern Mozambique, northern South Africa, Eswatini,  northern Lesotho, and central and northern Madagascar. </a:t>
            </a:r>
          </a:p>
          <a:p>
            <a:pPr marL="323850" indent="-171450" algn="just">
              <a:buClrTx/>
              <a:buSzPts val="1200"/>
              <a:buFont typeface="Arial" panose="020B0604020202020204" pitchFamily="34" charset="0"/>
              <a:buChar char="•"/>
            </a:pPr>
            <a:endParaRPr lang="en-US" sz="1100" b="1" dirty="0" smtClean="0">
              <a:solidFill>
                <a:schemeClr val="bg1"/>
              </a:solidFill>
            </a:endParaRPr>
          </a:p>
          <a:p>
            <a:pPr marL="323850" indent="-171450" algn="just">
              <a:buClrTx/>
              <a:buSzPts val="1200"/>
              <a:buFont typeface="Arial" panose="020B0604020202020204" pitchFamily="34" charset="0"/>
              <a:buChar char="•"/>
            </a:pPr>
            <a:r>
              <a:rPr lang="en-US" sz="1100" b="1" dirty="0">
                <a:solidFill>
                  <a:schemeClr val="bg1"/>
                </a:solidFill>
              </a:rPr>
              <a:t>The Week-1 outlook calls for above-average rainfall in central and southern Mozambique, eastern Zimbabwe, central Angola, southern Cameroon, central and northern Cote d’Ivoire and Ghana, and pockets of regions in central Ethiopia. In contrast, there is an increased chance for below-average in many parts of southern Africa, Madagascar, DRC, Uganda, Rwanda, Burundi, Kenya, central-southern Ethiopia, and central, northern and eastern Tanzania.  The Week-2 outlook calls for above-normal rainfall in many parts of central Africa, western and northern Angola, southeastern Namibia, central South Africa, Eswatini, and western Cote d’Ivoire. In contrast, there is an increased chance for below-average in southeastern Angola, northeastern Namibia, many parts of Zambia, Botswana, Malawi and Mozambique, Zimbabwe, Madagascar, southern South Africa, northern Ghana, Togo, central and southern Benin, central and southern Nigeria, southwestern and central </a:t>
            </a:r>
            <a:r>
              <a:rPr lang="en-US" sz="1100" b="1" dirty="0" smtClean="0">
                <a:solidFill>
                  <a:schemeClr val="bg1"/>
                </a:solidFill>
              </a:rPr>
              <a:t>Cameroon, </a:t>
            </a:r>
            <a:r>
              <a:rPr lang="en-US" sz="1100" b="1" dirty="0">
                <a:solidFill>
                  <a:schemeClr val="bg1"/>
                </a:solidFill>
              </a:rPr>
              <a:t>and some parts of eastern Ethiopia. </a:t>
            </a:r>
          </a:p>
          <a:p>
            <a:pPr marL="323850" indent="-171450" algn="just">
              <a:buClrTx/>
              <a:buSzPts val="1200"/>
              <a:buFont typeface="Arial" panose="020B0604020202020204" pitchFamily="34" charset="0"/>
              <a:buChar char="•"/>
            </a:pPr>
            <a:endParaRPr lang="en-US" sz="1100"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47736" y="4471628"/>
            <a:ext cx="9031112" cy="2246729"/>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Over </a:t>
            </a:r>
            <a:r>
              <a:rPr lang="en-US" sz="1000" b="1" dirty="0">
                <a:solidFill>
                  <a:schemeClr val="bg1"/>
                </a:solidFill>
              </a:rPr>
              <a:t>the past 90 days, in East Africa, rainfall was above-average in parts of northeastern, central and southwestern Ethiopia, northern, central, southern and eastern Uganda, and northwestern, western, southern and southeastern Kenya, many prats of Tanzania and Rwanda, western, northern and eastern Burundi and pockets of region in southern Somalia. Rainfall was below-average in western, southwestern, central and eastern South Sudan, central-southern Ethiopia, western Somalia, and northeastern and central-eastern Kenya. In Central Africa, rainfall was above-average in some regions in central DRC and southern Congo. Rainfall was below-average in western and southern Cameroon, Equatorial Guinea, many parts of Gabon, central and northern Congo, western, southern, central and eastern CAR, and many parts of northern, western, northeastern and southern DRC. In West Africa, rainfall was above-average in central Cote d’Ivoire, pockets of region in southern Togo and Benin, and pockets of region in southwestern and northern Nigeria. Rainfall was below-average in northern Senegal, northern, central, and eastern Sierra Leone, eastern Guinea, may parts of Liberia and Ghana, western, southwestern and eastern Cote d’Ivoire, central parts of Togo and Benin, southeastern Nigeria, northern Mali, and central-eastern Mauritania. In southern Africa, rainfall was above-average over western Angola, northern Zambia, northern and eastern Malawi, some regions in northern and southern Mozambique, some parts of western and eastern South Africa, and southern, central and eastern Madagascar. Rainfall was below-average across southern, central, eastern and northeastern Angola, many parts of Namibia, Botswana, Zimbabwe and Eswatini, western, central, southern and eastern Zambia, southern Malawi, and eastern, central and western Mozambique, some parts of central, northeastern and southeastern South Africa, western Lesotho, Eswatini, and western Madagascar.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038" y="935927"/>
            <a:ext cx="3422944" cy="34355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8680" y="935927"/>
            <a:ext cx="3435510" cy="343551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71021" y="4650622"/>
            <a:ext cx="8993893" cy="2092840"/>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Over </a:t>
            </a:r>
            <a:r>
              <a:rPr lang="en-US" sz="1000" b="1" dirty="0">
                <a:solidFill>
                  <a:schemeClr val="bg1"/>
                </a:solidFill>
              </a:rPr>
              <a:t>the past 30 days, in East Africa, rainfall was above-average in southwestern, central and northeastern Ethiopia, Uganda, northwestern, western, central and southern Kenya, northern, central, southwestern, southern and southeastern Tanzania, and pockets of eastern South Sudan. </a:t>
            </a:r>
            <a:r>
              <a:rPr lang="en-US" sz="1000" b="1" dirty="0" smtClean="0">
                <a:solidFill>
                  <a:schemeClr val="bg1"/>
                </a:solidFill>
              </a:rPr>
              <a:t>Rainfall </a:t>
            </a:r>
            <a:r>
              <a:rPr lang="en-US" sz="1000" b="1" dirty="0">
                <a:solidFill>
                  <a:schemeClr val="bg1"/>
                </a:solidFill>
              </a:rPr>
              <a:t>was below-average in western South Sudan, some parts of central-southern Ethiopia, northeastern Kenya, Rwanda, Burundi, and some regions in western and eastern Tanzania. In Central Africa, rainfall was above-average over southwestern and central DRC, central and southern Congo, and pockets of central Cameroon and eastern Gabon. Rainfall was below-average in western and southeastern Cameroon, Equatorial Guinea, western central and northern Gabon, northern Congo, southwestern, southern, central and eastern CAR, and northern-central, eastern, and southern DRC. In West Africa, rainfall was above-average in southern Liberia, central and northern Cote d’Ivoire, southern parts of Togo and Benin, southwestern Nigeria. Rainfall was below-average in eastern Guinea, northeastern Sierra Leone, northern and eastern Liberia, western and southeastern Cote d’Ivoire, central and southern Ghana, central parts of Togo and Benin, and southeastern Nigeria. In southern Africa, rainfall was above-average in western and northern Angola, some parts of northern Zambia and northern Mozambique, northern and central Malawi, and northeastern, central, western and southern Madagascar. Rainfall was below-average in southern, southeastern and eastern Angola, many parts of Namibia, Botswana and South Africa, western, southern, central and eastern Zambia, Zimbabwe, Lesotho, Eswatini, southern Malawi, central, western, southern and eastern Mozambique, and northwestern Madagascar.  </a:t>
            </a:r>
            <a:endParaRPr lang="en-US" sz="10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94" y="993988"/>
            <a:ext cx="3593618" cy="361352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8789" y="993987"/>
            <a:ext cx="3613523" cy="361352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57386" y="4621399"/>
            <a:ext cx="8949026" cy="2092840"/>
          </a:xfrm>
          <a:prstGeom prst="rect">
            <a:avLst/>
          </a:prstGeom>
          <a:noFill/>
          <a:ln>
            <a:noFill/>
          </a:ln>
        </p:spPr>
        <p:txBody>
          <a:bodyPr spcFirstLastPara="1" wrap="square" lIns="91425" tIns="45700" rIns="91425" bIns="45700" anchor="t" anchorCtr="0">
            <a:spAutoFit/>
          </a:bodyPr>
          <a:lstStyle/>
          <a:p>
            <a:pPr marL="152400" algn="just">
              <a:buClrTx/>
              <a:buSzPts val="1200"/>
            </a:pPr>
            <a:r>
              <a:rPr lang="en-US" sz="1000" b="1" dirty="0">
                <a:solidFill>
                  <a:schemeClr val="bg1"/>
                </a:solidFill>
              </a:rPr>
              <a:t>During the past 7 days, in East Africa, rainfall was above-average in southwestern, central-eastern and northeastern Ethiopia, central, southern and southeastern Uganda, southwestern and southeastern Kenya, northwestern and central-eastern Tanzania. Rainfall was below average in many parts of Rwanda and Burundi, western and southeastern Tanzania, and some parts of southwestern South Sudan. In central Africa, rainfall was above-average in central and southern Cameroon, western and central Congo, western and eastern Gabon, pockets of region in northwestern CAR, and some regions in northern, southern, central-eastern and western DRC. Rainfall was below-average in Equatorial Guinea, central Gabon, southern and southeastern DRC, and southwestern, northwestern, central and eastern DRC. In West Africa, rainfall was above-average in southern Liberia, southern, central and northern Cote d’Ivoire, and southeastern Ghana, southern parts of Togo and Benin, and southwestern and southeastern Nigeria. Rainfall was below-average in pockets of region in eastern Guinea, southern Ghana, and southern Nigeria. In southern Africa, rainfall was above-average in central Malawi, northern Mozambique, southwestern, southern and southeastern Madagascar, and pockets of regions in eastern Angola, northwestern and eastern Zambia and southern Africa. Rainfall was below-average across central, southern and southwestern Angola, northern and central-eastern Namibia, western, central, northern and eastern Botswana, southern Zambia, many </a:t>
            </a:r>
            <a:r>
              <a:rPr lang="en-US" sz="1000" b="1" dirty="0" smtClean="0">
                <a:solidFill>
                  <a:schemeClr val="bg1"/>
                </a:solidFill>
              </a:rPr>
              <a:t>parts </a:t>
            </a:r>
            <a:r>
              <a:rPr lang="en-US" sz="1000" b="1" dirty="0">
                <a:solidFill>
                  <a:schemeClr val="bg1"/>
                </a:solidFill>
              </a:rPr>
              <a:t>of Zimbabwe, central and southern Mozambique, northern South Africa, Eswatini,  northern Lesotho, and central and northern Madagascar.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25" y="922337"/>
            <a:ext cx="3634830" cy="366277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028" y="922336"/>
            <a:ext cx="3662777" cy="366277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226422" y="5579052"/>
            <a:ext cx="8536577" cy="560491"/>
          </a:xfrm>
          <a:prstGeom prst="rect">
            <a:avLst/>
          </a:prstGeom>
          <a:noFill/>
          <a:ln>
            <a:noFill/>
          </a:ln>
        </p:spPr>
        <p:txBody>
          <a:bodyPr spcFirstLastPara="1" wrap="square" lIns="91425" tIns="45700" rIns="91425" bIns="45700" anchor="t" anchorCtr="0">
            <a:spAutoFit/>
          </a:bodyPr>
          <a:lstStyle/>
          <a:p>
            <a:pPr algn="just" fontAlgn="base"/>
            <a:r>
              <a:rPr lang="en-US" sz="1000" b="1" dirty="0">
                <a:solidFill>
                  <a:schemeClr val="bg1"/>
                </a:solidFill>
              </a:rPr>
              <a:t>At 700-hPa level (left panel), anomalous lower-level wind convergence may contributed to the observed above-average rainfall in southern Madagascar. An area of anti-cyclonic circulation at 700hPa (left panel) was observed across Angola and northern Namibia that may have contributed to the observed below-average rainfall in southern and central Angola and northern Namibia.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 y="1541417"/>
            <a:ext cx="3875314" cy="38753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7720" y="1541417"/>
            <a:ext cx="3875314" cy="3875314"/>
          </a:xfrm>
          <a:prstGeom prst="rect">
            <a:avLst/>
          </a:prstGeom>
        </p:spPr>
      </p:pic>
      <p:sp>
        <p:nvSpPr>
          <p:cNvPr id="8" name="Google Shape;148;p7"/>
          <p:cNvSpPr/>
          <p:nvPr/>
        </p:nvSpPr>
        <p:spPr>
          <a:xfrm rot="183199">
            <a:off x="2036930" y="3850865"/>
            <a:ext cx="865521" cy="664687"/>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48;p7"/>
          <p:cNvSpPr/>
          <p:nvPr/>
        </p:nvSpPr>
        <p:spPr>
          <a:xfrm rot="445454">
            <a:off x="3469496" y="4059028"/>
            <a:ext cx="819106" cy="706435"/>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357201" y="2460171"/>
            <a:ext cx="814499" cy="1684670"/>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flipV="1">
            <a:off x="2824843" y="2618014"/>
            <a:ext cx="1860174" cy="1189682"/>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075135"/>
            <a:ext cx="8946763" cy="553957"/>
          </a:xfrm>
          <a:prstGeom prst="rect">
            <a:avLst/>
          </a:prstGeom>
          <a:noFill/>
          <a:ln>
            <a:noFill/>
          </a:ln>
        </p:spPr>
        <p:txBody>
          <a:bodyPr spcFirstLastPara="1" wrap="square" lIns="91425" tIns="45700" rIns="91425" bIns="45700" anchor="t" anchorCtr="0">
            <a:spAutoFit/>
          </a:bodyPr>
          <a:lstStyle/>
          <a:p>
            <a:r>
              <a:rPr lang="en-US" sz="1000" b="1" dirty="0">
                <a:solidFill>
                  <a:schemeClr val="bg1"/>
                </a:solidFill>
              </a:rPr>
              <a:t>Daily evolution in rainfall at selected locations over the past 90 days shows growing deficits over parts of eastern Angola (bottom left) and </a:t>
            </a:r>
            <a:r>
              <a:rPr lang="en-US" sz="1000" b="1" dirty="0" smtClean="0">
                <a:solidFill>
                  <a:schemeClr val="bg1"/>
                </a:solidFill>
              </a:rPr>
              <a:t>central-eastern </a:t>
            </a:r>
            <a:r>
              <a:rPr lang="en-US" sz="1000" b="1" dirty="0">
                <a:solidFill>
                  <a:schemeClr val="bg1"/>
                </a:solidFill>
              </a:rPr>
              <a:t>Mozambique (bottom right). Conversely, rainfall surpluses persist in </a:t>
            </a:r>
            <a:r>
              <a:rPr lang="en-US" sz="1000" b="1" dirty="0" smtClean="0">
                <a:solidFill>
                  <a:schemeClr val="bg1"/>
                </a:solidFill>
              </a:rPr>
              <a:t>central, southern and eastern Tanzania due </a:t>
            </a:r>
            <a:r>
              <a:rPr lang="en-US" sz="1000" b="1" dirty="0">
                <a:solidFill>
                  <a:schemeClr val="bg1"/>
                </a:solidFill>
              </a:rPr>
              <a:t>to heavy and above-average rainfall </a:t>
            </a:r>
            <a:r>
              <a:rPr lang="en-US" sz="1000" b="1" dirty="0" smtClean="0">
                <a:solidFill>
                  <a:schemeClr val="bg1"/>
                </a:solidFill>
              </a:rPr>
              <a:t>during last 2 months (</a:t>
            </a:r>
            <a:r>
              <a:rPr lang="en-US" sz="1000" b="1" dirty="0">
                <a:solidFill>
                  <a:schemeClr val="bg1"/>
                </a:solidFill>
              </a:rPr>
              <a:t>top right). </a:t>
            </a:r>
            <a:endParaRPr lang="en-US" sz="1000" dirty="0">
              <a:solidFill>
                <a:schemeClr val="bg1"/>
              </a:solidFill>
            </a:endParaRPr>
          </a:p>
        </p:txBody>
      </p:sp>
      <p:cxnSp>
        <p:nvCxnSpPr>
          <p:cNvPr id="161" name="Google Shape;161;p8"/>
          <p:cNvCxnSpPr/>
          <p:nvPr/>
        </p:nvCxnSpPr>
        <p:spPr>
          <a:xfrm flipH="1">
            <a:off x="2759429" y="1944922"/>
            <a:ext cx="1654436" cy="440081"/>
          </a:xfrm>
          <a:prstGeom prst="straightConnector1">
            <a:avLst/>
          </a:prstGeom>
          <a:noFill/>
          <a:ln w="50800" cap="flat" cmpd="sng">
            <a:solidFill>
              <a:srgbClr val="FF0000"/>
            </a:solidFill>
            <a:prstDash val="solid"/>
            <a:round/>
            <a:headEnd type="none" w="sm" len="sm"/>
            <a:tailEnd type="triangle" w="med" len="med"/>
          </a:ln>
        </p:spPr>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629" y="3699434"/>
            <a:ext cx="3032799" cy="228654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1942" y="609600"/>
            <a:ext cx="3453189" cy="256139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0000" y="3343487"/>
            <a:ext cx="3465131" cy="261790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830538" y="1562593"/>
            <a:ext cx="390918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19 – 25 Mar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318866" y="5229983"/>
            <a:ext cx="8615009" cy="1015622"/>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For </a:t>
            </a:r>
            <a:r>
              <a:rPr lang="en-US" sz="1000" b="1" dirty="0">
                <a:solidFill>
                  <a:schemeClr val="bg1"/>
                </a:solidFill>
              </a:rPr>
              <a:t>week-1 (left panel) the GEFS forecasts indicate a moderate to high chance (over 70%) for rainfall to exceed 50 mm across Equatorial Guinea, western and southern Gabon, western-central Angola, southeastern DRC, southwestern Tanzania, northwestern and southern Mozambique, northwestern, northern and eastern Zambia, western and northern Malawi, and pockets of northern Madagascar. For week-2 (right panel), the GEFS forecasts indicate a moderate to high chance (over 70%) for rainfall to exceed 50 mm over Equatorial Guinea, Gabon, southwestern Congo, western-central Angola, pockets of regions in eastern, southwestern and southeastern DRC, northern Zambia, southwestern and southern Tanzania, and northwestern Mozambique. </a:t>
            </a:r>
          </a:p>
        </p:txBody>
      </p:sp>
      <p:sp>
        <p:nvSpPr>
          <p:cNvPr id="173" name="Google Shape;173;p9"/>
          <p:cNvSpPr txBox="1"/>
          <p:nvPr/>
        </p:nvSpPr>
        <p:spPr>
          <a:xfrm>
            <a:off x="318866" y="1562593"/>
            <a:ext cx="41792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12 – 18 Mar </a:t>
            </a:r>
            <a:r>
              <a:rPr lang="en-US" sz="1600" b="1" i="0" u="none" strike="noStrike" cap="none" dirty="0" smtClean="0">
                <a:solidFill>
                  <a:srgbClr val="FFFF00"/>
                </a:solidFill>
                <a:latin typeface="Arial"/>
                <a:ea typeface="Arial"/>
                <a:cs typeface="Arial"/>
                <a:sym typeface="Arial"/>
              </a:rPr>
              <a:t>2024</a:t>
            </a: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01" y="2022584"/>
            <a:ext cx="4151976" cy="31139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999" y="2022584"/>
            <a:ext cx="3977721" cy="311398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6255</TotalTime>
  <Words>2757</Words>
  <Application>Microsoft Office PowerPoint</Application>
  <PresentationFormat>On-screen Show (4:3)</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Ravi Shukla</cp:lastModifiedBy>
  <cp:revision>550</cp:revision>
  <cp:lastPrinted>2023-11-06T15:14:42Z</cp:lastPrinted>
  <dcterms:modified xsi:type="dcterms:W3CDTF">2024-03-11T17:04:05Z</dcterms:modified>
</cp:coreProperties>
</file>