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105" d="100"/>
          <a:sy n="105" d="100"/>
        </p:scale>
        <p:origin x="6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18</a:t>
            </a:r>
            <a:r>
              <a:rPr lang="en-US" sz="2800" b="1" i="0" u="none" strike="noStrike" cap="none" dirty="0" smtClean="0">
                <a:solidFill>
                  <a:schemeClr val="lt1"/>
                </a:solidFill>
                <a:latin typeface="Arial"/>
                <a:ea typeface="Arial"/>
                <a:cs typeface="Arial"/>
                <a:sym typeface="Arial"/>
              </a:rPr>
              <a:t> March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19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25 </a:t>
            </a:r>
            <a:r>
              <a:rPr lang="en-US" sz="1600" b="1" i="0" u="none" strike="noStrike" cap="none" dirty="0" smtClean="0">
                <a:solidFill>
                  <a:srgbClr val="FFFF00"/>
                </a:solidFill>
                <a:latin typeface="Arial"/>
                <a:ea typeface="Arial"/>
                <a:cs typeface="Arial"/>
                <a:sym typeface="Arial"/>
              </a:rPr>
              <a:t>Mar </a:t>
            </a:r>
            <a:r>
              <a:rPr lang="en-US" sz="1600" b="1" i="0" u="none" strike="noStrike" cap="none" dirty="0" smtClean="0">
                <a:solidFill>
                  <a:srgbClr val="FFFF00"/>
                </a:solidFill>
                <a:latin typeface="Arial"/>
                <a:ea typeface="Arial"/>
                <a:cs typeface="Arial"/>
                <a:sym typeface="Arial"/>
              </a:rPr>
              <a:t>2024</a:t>
            </a:r>
            <a:endParaRP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9" y="1485830"/>
            <a:ext cx="3834372" cy="4962128"/>
          </a:xfrm>
          <a:prstGeom prst="rect">
            <a:avLst/>
          </a:prstGeom>
        </p:spPr>
      </p:pic>
      <p:sp>
        <p:nvSpPr>
          <p:cNvPr id="9" name="Text Box 8"/>
          <p:cNvSpPr txBox="1">
            <a:spLocks noChangeArrowheads="1"/>
          </p:cNvSpPr>
          <p:nvPr/>
        </p:nvSpPr>
        <p:spPr bwMode="auto">
          <a:xfrm>
            <a:off x="4350618" y="1897533"/>
            <a:ext cx="4016838" cy="3884140"/>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upper tercile) </a:t>
            </a:r>
            <a:r>
              <a:rPr lang="en-US" sz="1100" b="1" dirty="0" smtClean="0">
                <a:solidFill>
                  <a:schemeClr val="bg1"/>
                </a:solidFill>
                <a:latin typeface="Arial" charset="0"/>
              </a:rPr>
              <a:t>over </a:t>
            </a:r>
            <a:r>
              <a:rPr lang="en-US" sz="1100" b="1" dirty="0">
                <a:solidFill>
                  <a:schemeClr val="bg1"/>
                </a:solidFill>
                <a:latin typeface="Arial" charset="0"/>
              </a:rPr>
              <a:t>west-central Cote </a:t>
            </a:r>
            <a:r>
              <a:rPr lang="en-US" sz="1100" b="1" dirty="0" smtClean="0">
                <a:solidFill>
                  <a:schemeClr val="bg1"/>
                </a:solidFill>
                <a:latin typeface="Arial" charset="0"/>
              </a:rPr>
              <a:t>d’Ivoire, Equatorial Guinea, Gabon, Congo, northern Angola, DRC, northern Tanzania, southern Kenya, west-central Ethiopia, eastern South Africa, Lesotho, southernmost Mozambique, and southern Madagascar.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above-normal rainfall </a:t>
            </a:r>
            <a:r>
              <a:rPr lang="en-US" sz="1100" b="1" dirty="0" smtClean="0">
                <a:solidFill>
                  <a:schemeClr val="bg1"/>
                </a:solidFill>
                <a:latin typeface="Arial" charset="0"/>
              </a:rPr>
              <a:t>over central DRC and northeastern Tanzania. </a:t>
            </a:r>
          </a:p>
          <a:p>
            <a:pPr marL="285750" indent="-285750" algn="just">
              <a:buClr>
                <a:schemeClr val="bg1"/>
              </a:buClr>
              <a:buFont typeface="+mj-lt"/>
              <a:buAutoNum type="arabicPeriod"/>
            </a:pPr>
            <a:endParaRPr lang="en-US" sz="1100" b="1" dirty="0" smtClean="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a:t>
            </a:r>
            <a:r>
              <a:rPr lang="en-US" sz="1100" b="1" dirty="0" smtClean="0">
                <a:solidFill>
                  <a:schemeClr val="bg1"/>
                </a:solidFill>
                <a:latin typeface="Arial" charset="0"/>
              </a:rPr>
              <a:t>below-normal </a:t>
            </a:r>
            <a:r>
              <a:rPr lang="en-US" sz="1100" b="1" dirty="0">
                <a:solidFill>
                  <a:schemeClr val="bg1"/>
                </a:solidFill>
                <a:latin typeface="Arial" charset="0"/>
              </a:rPr>
              <a:t>(below the lower tercile) over southern Cote </a:t>
            </a:r>
            <a:r>
              <a:rPr lang="en-US" sz="1100" b="1" dirty="0" smtClean="0">
                <a:solidFill>
                  <a:schemeClr val="bg1"/>
                </a:solidFill>
                <a:latin typeface="Arial" charset="0"/>
              </a:rPr>
              <a:t>d’Ivoire, southern Nigeria, western Cameroon, southern Angola, northern Namibia, Zambia, northern Botswana, Zimbabwe, Malawi, and northern and central Mozambique, and northern Madagascar. There is above 80% chance for below-normal rainfall over </a:t>
            </a:r>
            <a:r>
              <a:rPr lang="en-US" sz="1100" b="1" dirty="0">
                <a:solidFill>
                  <a:schemeClr val="bg1"/>
                </a:solidFill>
                <a:latin typeface="Arial" charset="0"/>
              </a:rPr>
              <a:t>southern Angola, northern Namibia, </a:t>
            </a:r>
            <a:r>
              <a:rPr lang="en-US" sz="1100" b="1" dirty="0" smtClean="0">
                <a:solidFill>
                  <a:schemeClr val="bg1"/>
                </a:solidFill>
                <a:latin typeface="Arial" charset="0"/>
              </a:rPr>
              <a:t>Zambia, southern Malawi, northern Zimbabwe</a:t>
            </a:r>
            <a:r>
              <a:rPr lang="en-US" sz="1100" b="1" dirty="0">
                <a:solidFill>
                  <a:schemeClr val="bg1"/>
                </a:solidFill>
                <a:latin typeface="Arial" charset="0"/>
              </a:rPr>
              <a:t>, </a:t>
            </a:r>
            <a:r>
              <a:rPr lang="en-US" sz="1100" b="1" dirty="0" smtClean="0">
                <a:solidFill>
                  <a:schemeClr val="bg1"/>
                </a:solidFill>
                <a:latin typeface="Arial" charset="0"/>
              </a:rPr>
              <a:t>and central </a:t>
            </a:r>
            <a:r>
              <a:rPr lang="en-US" sz="1100" b="1" dirty="0">
                <a:solidFill>
                  <a:schemeClr val="bg1"/>
                </a:solidFill>
                <a:latin typeface="Arial" charset="0"/>
              </a:rPr>
              <a:t>Mozambique.</a:t>
            </a:r>
            <a:endParaRPr lang="en-US" sz="1100" b="1" dirty="0" smtClean="0">
              <a:solidFill>
                <a:schemeClr val="bg1"/>
              </a:solidFill>
              <a:latin typeface="Arial" charset="0"/>
            </a:endParaRP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26 Mar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01 Apr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8" y="1344168"/>
            <a:ext cx="3947425" cy="5108432"/>
          </a:xfrm>
          <a:prstGeom prst="rect">
            <a:avLst/>
          </a:prstGeom>
        </p:spPr>
      </p:pic>
      <p:sp>
        <p:nvSpPr>
          <p:cNvPr id="9" name="Text Box 8"/>
          <p:cNvSpPr txBox="1">
            <a:spLocks noChangeArrowheads="1"/>
          </p:cNvSpPr>
          <p:nvPr/>
        </p:nvSpPr>
        <p:spPr bwMode="auto">
          <a:xfrm>
            <a:off x="4579278" y="1992313"/>
            <a:ext cx="3938107" cy="3342453"/>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t>
            </a:r>
            <a:r>
              <a:rPr lang="en-US" sz="1100" b="1" dirty="0" smtClean="0">
                <a:solidFill>
                  <a:schemeClr val="bg1"/>
                </a:solidFill>
                <a:latin typeface="Arial" charset="0"/>
              </a:rPr>
              <a:t>above </a:t>
            </a:r>
            <a:r>
              <a:rPr lang="en-US" sz="1100" b="1" dirty="0">
                <a:solidFill>
                  <a:schemeClr val="bg1"/>
                </a:solidFill>
                <a:latin typeface="Arial" charset="0"/>
              </a:rPr>
              <a:t>50% chance for weekly rainfall to be </a:t>
            </a:r>
            <a:r>
              <a:rPr lang="en-US" sz="1100" b="1" dirty="0" smtClean="0">
                <a:solidFill>
                  <a:schemeClr val="bg1"/>
                </a:solidFill>
                <a:latin typeface="Arial" charset="0"/>
              </a:rPr>
              <a:t>below-normal (below </a:t>
            </a:r>
            <a:r>
              <a:rPr lang="en-US" sz="1100" b="1" dirty="0">
                <a:solidFill>
                  <a:schemeClr val="bg1"/>
                </a:solidFill>
                <a:latin typeface="Arial" charset="0"/>
              </a:rPr>
              <a:t>the </a:t>
            </a:r>
            <a:r>
              <a:rPr lang="en-US" sz="1100" b="1" dirty="0" smtClean="0">
                <a:solidFill>
                  <a:schemeClr val="bg1"/>
                </a:solidFill>
                <a:latin typeface="Arial" charset="0"/>
              </a:rPr>
              <a:t>lower </a:t>
            </a:r>
            <a:r>
              <a:rPr lang="en-US" sz="1100" b="1" dirty="0">
                <a:solidFill>
                  <a:schemeClr val="bg1"/>
                </a:solidFill>
                <a:latin typeface="Arial" charset="0"/>
              </a:rPr>
              <a:t>tercile) </a:t>
            </a:r>
            <a:r>
              <a:rPr lang="en-US" sz="1100" b="1" dirty="0" smtClean="0">
                <a:solidFill>
                  <a:schemeClr val="bg1"/>
                </a:solidFill>
                <a:latin typeface="Arial" charset="0"/>
              </a:rPr>
              <a:t>over Liberia, southeastern Ghana, southern Togo, southern Benin, southern Nigeria, much of Angola, northern Namibia, southern DRC, much of Zambia, northern Zimbabwe, northern Mozambique, western Madagascar, and southeastern South Africa. There </a:t>
            </a:r>
            <a:r>
              <a:rPr lang="en-US" sz="1100" b="1" dirty="0">
                <a:solidFill>
                  <a:schemeClr val="bg1"/>
                </a:solidFill>
                <a:latin typeface="Arial" charset="0"/>
              </a:rPr>
              <a:t>is </a:t>
            </a:r>
            <a:r>
              <a:rPr lang="en-US" sz="1100" b="1" dirty="0" smtClean="0">
                <a:solidFill>
                  <a:schemeClr val="bg1"/>
                </a:solidFill>
                <a:latin typeface="Arial" charset="0"/>
              </a:rPr>
              <a:t>above 80% </a:t>
            </a:r>
            <a:r>
              <a:rPr lang="en-US" sz="1100" b="1" dirty="0">
                <a:solidFill>
                  <a:schemeClr val="bg1"/>
                </a:solidFill>
                <a:latin typeface="Arial" charset="0"/>
              </a:rPr>
              <a:t>chance for </a:t>
            </a:r>
            <a:r>
              <a:rPr lang="en-US" sz="1100" b="1" dirty="0" smtClean="0">
                <a:solidFill>
                  <a:schemeClr val="bg1"/>
                </a:solidFill>
                <a:latin typeface="Arial" charset="0"/>
              </a:rPr>
              <a:t>below-normal rainfall over southern Angola and western Zambia.</a:t>
            </a: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a:t>
            </a:r>
            <a:r>
              <a:rPr lang="en-US" sz="1100" b="1" dirty="0" smtClean="0">
                <a:solidFill>
                  <a:schemeClr val="bg1"/>
                </a:solidFill>
                <a:latin typeface="Arial" charset="0"/>
              </a:rPr>
              <a:t>above-normal (above </a:t>
            </a:r>
            <a:r>
              <a:rPr lang="en-US" sz="1100" b="1" dirty="0">
                <a:solidFill>
                  <a:schemeClr val="bg1"/>
                </a:solidFill>
                <a:latin typeface="Arial" charset="0"/>
              </a:rPr>
              <a:t>the </a:t>
            </a:r>
            <a:r>
              <a:rPr lang="en-US" sz="1100" b="1" dirty="0" smtClean="0">
                <a:solidFill>
                  <a:schemeClr val="bg1"/>
                </a:solidFill>
                <a:latin typeface="Arial" charset="0"/>
              </a:rPr>
              <a:t>upper </a:t>
            </a:r>
            <a:r>
              <a:rPr lang="en-US" sz="1100" b="1" dirty="0">
                <a:solidFill>
                  <a:schemeClr val="bg1"/>
                </a:solidFill>
                <a:latin typeface="Arial" charset="0"/>
              </a:rPr>
              <a:t>tercile) </a:t>
            </a:r>
            <a:r>
              <a:rPr lang="en-US" sz="1100" b="1" dirty="0" smtClean="0">
                <a:solidFill>
                  <a:schemeClr val="bg1"/>
                </a:solidFill>
                <a:latin typeface="Arial" charset="0"/>
              </a:rPr>
              <a:t>over southern Congo, westernmost and east-central DRC, Uganda Rwanda, Burundi, northern Tanzania, much of Kenya, southwestern Somalia, and central Ethiopia. There </a:t>
            </a:r>
            <a:r>
              <a:rPr lang="en-US" sz="1100" b="1" dirty="0">
                <a:solidFill>
                  <a:schemeClr val="bg1"/>
                </a:solidFill>
                <a:latin typeface="Arial" charset="0"/>
              </a:rPr>
              <a:t>is above </a:t>
            </a:r>
            <a:r>
              <a:rPr lang="en-US" sz="1100" b="1" dirty="0" smtClean="0">
                <a:solidFill>
                  <a:schemeClr val="bg1"/>
                </a:solidFill>
                <a:latin typeface="Arial" charset="0"/>
              </a:rPr>
              <a:t>65% </a:t>
            </a:r>
            <a:r>
              <a:rPr lang="en-US" sz="1100" b="1" dirty="0">
                <a:solidFill>
                  <a:schemeClr val="bg1"/>
                </a:solidFill>
                <a:latin typeface="Arial" charset="0"/>
              </a:rPr>
              <a:t>chance for </a:t>
            </a:r>
            <a:r>
              <a:rPr lang="en-US" sz="1100" b="1" dirty="0" smtClean="0">
                <a:solidFill>
                  <a:schemeClr val="bg1"/>
                </a:solidFill>
                <a:latin typeface="Arial" charset="0"/>
              </a:rPr>
              <a:t>above-normal rainfall over southeastern Kenya and westernmost Somalia.</a:t>
            </a: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177553" y="779070"/>
            <a:ext cx="8797771" cy="5177847"/>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00" b="1" dirty="0">
                <a:solidFill>
                  <a:schemeClr val="bg1"/>
                </a:solidFill>
                <a:latin typeface="Arial" panose="020B0604020202020204" pitchFamily="34" charset="0"/>
                <a:cs typeface="Arial" panose="020B0604020202020204" pitchFamily="34" charset="0"/>
              </a:rPr>
              <a:t>Over the past 30 days, in East Africa, rainfall was above-average in southwestern, central and northeastern Ethiopia, central Eritrea, northwestern, western-central and southern Kenya, northern, central, southwestern and southern Tanzania, and pockets of region in central and southeastern Uganda and eastern Sudan. Rainfall was below-average in western, central-eastern, and southern South Sudan, northern and western Uganda, some parts of southern Ethiopia, northeastern Kenya, Rwanda, Burundi, and some regions in western and eastern Tanzania. In Central Africa, rainfall was above-average in some parts of western and eastern Gabon, western Congo, central Cameroon, some parts of central, southern and southeastern DRC, and northwestern Chad. Rainfall was below-average in southern Cameroon, Equatorial Guinea, central and southern Gabon, northern Congo, southwestern, southern, central and eastern CAR, and western-central, northwestern, northeastern and eastern DRC. In West Africa, rainfall was above-average in central and northern Cote d’Ivoire, southern parts of Ghana, Togo and Benin, and southwestern and central Nigeria. Rainfall was below-average in eastern parts of Guinea and Liberia, central and northeastern Sierra Leone, southwestern Cote d’Ivoire, northern Ghana, and pockets of region in southeastern Nigeria. In southern Africa, rainfall was above-average in western and northern Angola, some parts of northern Zambia, northern and central Malawi, pockets of region in northwestern and southeastern Mozambique, central and northern Eswatini, and southwestern and southern Madagascar. Rainfall was below-average in southern, southeastern and eastern Angola, many parts of Namibia, Botswana and South Africa, western, southern, central and eastern Zambia, Zimbabwe, Lesotho, southern Malawi, western, central and eastern Mozambique, and northwestern, northern and eastern Madagascar.  </a:t>
            </a:r>
          </a:p>
          <a:p>
            <a:pPr algn="just">
              <a:buClr>
                <a:schemeClr val="bg1"/>
              </a:buClr>
              <a:buSzPts val="950"/>
            </a:pPr>
            <a:endParaRPr lang="en-US" sz="900" b="1" dirty="0" smtClean="0">
              <a:solidFill>
                <a:schemeClr val="lt1"/>
              </a:solidFill>
              <a:latin typeface="Arial" panose="020B0604020202020204" pitchFamily="34" charset="0"/>
              <a:cs typeface="Arial" panose="020B0604020202020204" pitchFamily="34" charset="0"/>
            </a:endParaRPr>
          </a:p>
          <a:p>
            <a:pPr algn="just">
              <a:buClr>
                <a:schemeClr val="bg1"/>
              </a:buClr>
              <a:buSzPts val="950"/>
            </a:pPr>
            <a:r>
              <a:rPr lang="en-US" sz="900" b="1" dirty="0">
                <a:solidFill>
                  <a:schemeClr val="bg1"/>
                </a:solidFill>
                <a:latin typeface="Arial" panose="020B0604020202020204" pitchFamily="34" charset="0"/>
                <a:cs typeface="Arial" panose="020B0604020202020204" pitchFamily="34" charset="0"/>
              </a:rPr>
              <a:t>During the past 7 days, in East Africa, rainfall was above-average in southwestern and central Ethiopia, central Eritrea, and pockets of regions in southeastern Kenya, northeastern and northwestern Tanzania and eastern Sudan. Rainfall was below average in many parts of Uganda, Rwanda and Burundi, western, central, northern, southern and eastern Tanzania, southwestern Kenya, southern South Sudan, and pockets of the region in southern Ethiopia. In central Africa, rainfall was above-average in western Gabon, some parts of central and southern CAR, and northeastern and southern DRC. Rainfall was below-average in Equatorial Guinea, central and southern Gabon, southern Cameroon, northern, eastern, central and southern Congo, southwestern CAR, and western-central, southwestern and eastern DRC. In West Africa, rainfall was above-average in pockets of region in southeastern Guinea and northern Liberia, southern Ghana, central and southern Togo, and western-central Nigeria. Rainfall was below-average in central and southern Cote d’Ivoire, southern Liberia, and southern Nigeria. In southern Africa, rainfall was above-average in western-central and eastern Angola, central and southern Zambia, southern Malawi, central, western and southern Mozambique, Eswatini, and pockets of region in northern and eastern Namibia, western Botswana, eastern Zimbabwe, and southeastern Madagascar. Rainfall was below-average in northern and southeastern Angola, western and northern Zambia, northeastern and central-eastern Namibia, northern, southwestern, central and southeastern Botswana, western Zimbabwe, northern Mozambique, western and central South Africa, Lesotho, and many parts of Madagascar. </a:t>
            </a:r>
          </a:p>
          <a:p>
            <a:pPr algn="just">
              <a:buClr>
                <a:schemeClr val="bg1"/>
              </a:buClr>
              <a:buSzPts val="950"/>
            </a:pPr>
            <a:endParaRPr lang="en-US" sz="900" b="1" dirty="0">
              <a:solidFill>
                <a:schemeClr val="bg1"/>
              </a:solidFill>
              <a:latin typeface="Arial" panose="020B0604020202020204" pitchFamily="34" charset="0"/>
              <a:cs typeface="Arial" panose="020B0604020202020204" pitchFamily="34" charset="0"/>
            </a:endParaRPr>
          </a:p>
          <a:p>
            <a:pPr algn="just">
              <a:buClr>
                <a:schemeClr val="bg1"/>
              </a:buClr>
              <a:buSzPts val="950"/>
            </a:pPr>
            <a:r>
              <a:rPr lang="en-US" sz="900" b="1" dirty="0">
                <a:solidFill>
                  <a:schemeClr val="bg1"/>
                </a:solidFill>
                <a:latin typeface="Arial" panose="020B0604020202020204" pitchFamily="34" charset="0"/>
                <a:cs typeface="Arial" panose="020B0604020202020204" pitchFamily="34" charset="0"/>
              </a:rPr>
              <a:t>The Week-1 outlook calls for above-average rainfall in Equatorial Guinea, Gabon, Congo, DRC, Rwanda, Burundi, Tanzania, northern Angola, and central South Africa. In contrast, there is an increased chance for below-average in many parts of southern Africa, Madagascar, Toga, central and southern Benin, southern parts of Nigeria and Cameroon, western CAR, Uganda, western, central and northern Kenya, central-eastern and southern Ethiopia, and southwestern Somalia. The Week-2 outlook calls for above-normal rainfall in many parts of central Africa, central Ethiopia, eastern Kenya, northern Angola, central South Africa, and Lesotho. In contrast, there is an increased chance for below-average in many parts of southern Africa, western and southern Madagascar, Sierra Leone, Liberia, western and northern Cote d’Ivoire, and central Uganda. </a:t>
            </a:r>
          </a:p>
          <a:p>
            <a:pPr algn="just">
              <a:buClr>
                <a:schemeClr val="bg1"/>
              </a:buClr>
              <a:buSzPts val="950"/>
            </a:pPr>
            <a:endParaRPr lang="en-US" sz="900" b="1" dirty="0">
              <a:solidFill>
                <a:schemeClr val="bg1"/>
              </a:solidFill>
              <a:latin typeface="Arial" panose="020B0604020202020204" pitchFamily="34" charset="0"/>
              <a:cs typeface="Arial" panose="020B0604020202020204" pitchFamily="34" charset="0"/>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236475" y="1583696"/>
            <a:ext cx="8742933" cy="4170332"/>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southwestern and central Ethiopia, central Eritrea, and pockets of regions in southeastern Kenya, northeastern and northwestern Tanzania and eastern Sudan. Rainfall was below average in many parts of Uganda, Rwanda and Burundi, western, central, northern, southern and eastern Tanzania, southwestern Kenya, southern South Sudan, and pockets of </a:t>
            </a:r>
            <a:r>
              <a:rPr lang="en-US" sz="1100" b="1" dirty="0" smtClean="0">
                <a:solidFill>
                  <a:schemeClr val="bg1"/>
                </a:solidFill>
              </a:rPr>
              <a:t>the region </a:t>
            </a:r>
            <a:r>
              <a:rPr lang="en-US" sz="1100" b="1" dirty="0">
                <a:solidFill>
                  <a:schemeClr val="bg1"/>
                </a:solidFill>
              </a:rPr>
              <a:t>in southern Ethiopia. In central Africa, rainfall was above-average in western Gabon, some parts of central and southern CAR, and northeastern and southern DRC. Rainfall was below-average in Equatorial Guinea, central and southern Gabon, southern Cameroon, northern, eastern, central and southern Congo, southwestern CAR, and western-central, southwestern and eastern DRC. In West Africa, rainfall was above-average in pockets of region in southeastern Guinea and northern Liberia, southern Ghana, central and southern Togo, and western-central Nigeria. Rainfall was below-average in central and southern Cote d’Ivoire, southern Liberia, and southern Nigeria. In southern Africa, rainfall was above-average in western-central and eastern Angola, central and southern Zambia, southern Malawi, central, western and southern Mozambique, Eswatini, and pockets of region in northern and eastern Namibia, western Botswana, eastern Zimbabwe, and southeastern Madagascar. Rainfall was below-average in northern and southeastern Angola, western and northern Zambia, northeastern and central-eastern Namibia, northern, southwestern, central and southeastern Botswana, western Zimbabwe, northern Mozambique, western and central South Africa, Lesotho, and many parts of Madagascar. </a:t>
            </a:r>
            <a:endParaRPr lang="en-US" sz="1100" b="1" dirty="0" smtClean="0">
              <a:solidFill>
                <a:schemeClr val="bg1"/>
              </a:solidFill>
            </a:endParaRPr>
          </a:p>
          <a:p>
            <a:pPr marL="152400" algn="just">
              <a:buClrTx/>
              <a:buSzPts val="1200"/>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Equatorial Guinea, Gabon, Congo, DRC, Rwanda, Burundi, Tanzania, northern Angola, and central South Africa. In contrast, there is an increased chance for below-average in many parts of southern Africa, Madagascar, Toga, central and southern Benin, southern parts of Nigeria and Cameroon, western CAR, Uganda, western, central and northern Kenya, central-eastern and southern Ethiopia, and southwestern Somalia. </a:t>
            </a:r>
            <a:r>
              <a:rPr lang="en-US" sz="1100" b="1" dirty="0" smtClean="0">
                <a:solidFill>
                  <a:schemeClr val="bg1"/>
                </a:solidFill>
              </a:rPr>
              <a:t>The </a:t>
            </a:r>
            <a:r>
              <a:rPr lang="en-US" sz="1100" b="1" dirty="0">
                <a:solidFill>
                  <a:schemeClr val="bg1"/>
                </a:solidFill>
              </a:rPr>
              <a:t>Week-2 outlook calls for above-normal rainfall in many parts of central Africa, central Ethiopia, eastern Kenya, northern Angola, central South Africa, and Lesotho. In contrast, there is an increased chance for below-average in many parts of southern Africa, western and southern Madagascar, Sierra Leone, Liberia, western and northern Cote d’Ivoire, and central Uganda.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67168" y="4353548"/>
            <a:ext cx="9031112" cy="2400617"/>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bg1"/>
                </a:solidFill>
              </a:rPr>
              <a:t>Over the past 90 days, in East Africa, rainfall was above-average in parts of northeastern, central and southwestern Ethiopia, central Eritrea, northern-central, southern and eastern Uganda, northwestern, southwestern, central, southern and southeastern Kenya, many prats of Tanzania and Rwanda, western, and northern Burundi and pockets of region in southern Somalia. Rainfall was below-average in western, southern, central and eastern South Sudan, central-southern Ethiopia, western Somalia, northeastern Kenya, and pockets of region in western Tanzania and southern Burundi. In Central Africa, rainfall was above-average in some regions in central DRC and central Congo, and pockets of region in southern Gabon. Rainfall was below-average in western and southern Cameroon, Equatorial Guinea, and many parts of Gabon, northern and southern Congo, western, southern, central and eastern CAR, and many parts of northern, western, northeastern, southwestern and southern DRC. In West Africa, rainfall was above-average in central Cote d’Ivoire, southern parts of Ghana and Togo, and pockets of region in southwestern and northern Nigeria. Rainfall was below-average in eastern Guinea, Sierra Leone, central and eastern Liberia, western, southern and eastern Cote d’Ivoire, northern parts of Ghana, Togo and Benin, southeastern Nigeria, northern Mali, and central-eastern Mauritania. In southern Africa, rainfall was above-average over western Angola, northern Zambia, northern and eastern Malawi, some regions in northern and southern Mozambique, some parts of western and southeastern South Africa, and southern, central and eastern Madagascar. Rainfall was below-average across southern, central, eastern and northeastern Angola, many parts of Namibia, Botswana, Zimbabwe and Lesotho, western, central, southern and eastern Zambia, southern Malawi, and eastern, central and western Mozambique, some parts of western, central and eastern South Africa, central-southeastern Eswatini, and western Madagascar. </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266" y="935927"/>
            <a:ext cx="3325177" cy="332517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892" y="935927"/>
            <a:ext cx="3330684" cy="33306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71020" y="4488317"/>
            <a:ext cx="8993893" cy="2246729"/>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bg1"/>
                </a:solidFill>
              </a:rPr>
              <a:t>Over the past 30 days, in East Africa, rainfall was above-average in southwestern, central and northeastern Ethiopia, central Eritrea, northwestern, western-central and southern Kenya, northern, central, southwestern and southern Tanzania, and pockets of region in central and southeastern Uganda and eastern Sudan. Rainfall was below-average in western, central-eastern, and southern South Sudan, northern and western Uganda, some parts of southern Ethiopia, northeastern Kenya, Rwanda, Burundi, and some regions in western and eastern Tanzania. In Central Africa, rainfall was above-average in some parts of western and eastern Gabon, western Congo, central Cameroon, some parts of central, southern and southeastern DRC, and northwestern Chad. Rainfall was below-average in southern Cameroon, Equatorial Guinea, central and southern Gabon, northern Congo, southwestern, southern, central and eastern CAR, and western-central, northwestern, northeastern and eastern DRC. In West Africa, rainfall was above-average in central and northern Cote d’Ivoire, southern parts of Ghana, Togo and Benin, and southwestern and central Nigeria. Rainfall was below-average in eastern parts of Guinea and Liberia, central and northeastern Sierra Leone, southwestern Cote d’Ivoire, northern Ghana, and pockets of region in southeastern Nigeria. In southern Africa, rainfall was above-average in western and northern Angola, some parts of northern Zambia, northern and central Malawi, pockets of region in northwestern and southeastern Mozambique, central and northern Eswatini, and southwestern and southern Madagascar. Rainfall was below-average in southern, southeastern and eastern Angola, many parts of Namibia, Botswana and South Africa, western, southern, central and eastern Zambia, Zimbabwe, Lesotho, southern Malawi, western, central and eastern Mozambique, and northwestern, northern and eastern Madagascar.  </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93986"/>
            <a:ext cx="3460465" cy="34604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967" y="993986"/>
            <a:ext cx="3460465" cy="34604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57386" y="4621399"/>
            <a:ext cx="8949026" cy="2092840"/>
          </a:xfrm>
          <a:prstGeom prst="rect">
            <a:avLst/>
          </a:prstGeom>
          <a:noFill/>
          <a:ln>
            <a:noFill/>
          </a:ln>
        </p:spPr>
        <p:txBody>
          <a:bodyPr spcFirstLastPara="1" wrap="square" lIns="91425" tIns="45700" rIns="91425" bIns="45700" anchor="t" anchorCtr="0">
            <a:spAutoFit/>
          </a:bodyPr>
          <a:lstStyle/>
          <a:p>
            <a:pPr marL="152400" algn="just">
              <a:buClrTx/>
              <a:buSzPts val="1200"/>
            </a:pPr>
            <a:r>
              <a:rPr lang="en-US" sz="1000" b="1" dirty="0" smtClean="0">
                <a:solidFill>
                  <a:schemeClr val="bg1"/>
                </a:solidFill>
              </a:rPr>
              <a:t>During </a:t>
            </a:r>
            <a:r>
              <a:rPr lang="en-US" sz="1000" b="1" dirty="0">
                <a:solidFill>
                  <a:schemeClr val="bg1"/>
                </a:solidFill>
              </a:rPr>
              <a:t>the past 7 days, in East Africa, rainfall was above-average in southwestern and central Ethiopia, central Eritrea, and pockets of regions in southeastern Kenya, northeastern and northwestern Tanzania and eastern Sudan. Rainfall was below average in many parts of Uganda, Rwanda and Burundi, western, central, northern, southern and eastern Tanzania, southwestern Kenya, southern South Sudan, and pockets of </a:t>
            </a:r>
            <a:r>
              <a:rPr lang="en-US" sz="1000" b="1" dirty="0" smtClean="0">
                <a:solidFill>
                  <a:schemeClr val="bg1"/>
                </a:solidFill>
              </a:rPr>
              <a:t>the region </a:t>
            </a:r>
            <a:r>
              <a:rPr lang="en-US" sz="1000" b="1" dirty="0">
                <a:solidFill>
                  <a:schemeClr val="bg1"/>
                </a:solidFill>
              </a:rPr>
              <a:t>in southern Ethiopia. In central Africa, rainfall was above-average in western Gabon, some parts of central and southern CAR, and northeastern and southern DRC. Rainfall was below-average in Equatorial Guinea, central and southern Gabon, southern Cameroon, northern, eastern, central and southern Congo, southwestern CAR, and western-central, southwestern and eastern DRC. In West Africa, rainfall was above-average in pockets of region in southeastern Guinea and northern Liberia, southern Ghana, central and southern Togo, and western-central Nigeria. Rainfall was below-average in central and southern Cote d’Ivoire, southern Liberia, and southern Nigeria. In southern Africa, rainfall was above-average in western-central and eastern Angola, central and southern Zambia, southern Malawi, central, western and southern Mozambique, Eswatini, and pockets of region in northern and eastern Namibia, western Botswana, eastern Zimbabwe, and southeastern Madagascar. Rainfall was below-average in northern and southeastern Angola, western and northern Zambia, northeastern and central-eastern Namibia, northern, southwestern, central and southeastern Botswana, western Zimbabwe, northern Mozambique, western and central South Africa, Lesotho, and many parts of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75" y="908448"/>
            <a:ext cx="3605657" cy="36056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205" y="908447"/>
            <a:ext cx="3605657" cy="360565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09728" y="5579052"/>
            <a:ext cx="8778240" cy="867468"/>
          </a:xfrm>
          <a:prstGeom prst="rect">
            <a:avLst/>
          </a:prstGeom>
          <a:noFill/>
          <a:ln>
            <a:noFill/>
          </a:ln>
        </p:spPr>
        <p:txBody>
          <a:bodyPr spcFirstLastPara="1" wrap="square" lIns="91425" tIns="45700" rIns="91425" bIns="45700" anchor="t" anchorCtr="0">
            <a:spAutoFit/>
          </a:bodyPr>
          <a:lstStyle/>
          <a:p>
            <a:pPr algn="just" fontAlgn="base"/>
            <a:r>
              <a:rPr lang="en-US" sz="1000" b="1" dirty="0" smtClean="0">
                <a:solidFill>
                  <a:schemeClr val="bg1"/>
                </a:solidFill>
              </a:rPr>
              <a:t>At </a:t>
            </a:r>
            <a:r>
              <a:rPr lang="en-US" sz="1000" b="1" dirty="0">
                <a:solidFill>
                  <a:schemeClr val="bg1"/>
                </a:solidFill>
              </a:rPr>
              <a:t>700-hPa level (left panel), an area of </a:t>
            </a:r>
            <a:r>
              <a:rPr lang="en-US" sz="1000" b="1" dirty="0" smtClean="0">
                <a:solidFill>
                  <a:schemeClr val="bg1"/>
                </a:solidFill>
              </a:rPr>
              <a:t>lower-level cyclonic </a:t>
            </a:r>
            <a:r>
              <a:rPr lang="en-US" sz="1000" b="1" dirty="0">
                <a:solidFill>
                  <a:schemeClr val="bg1"/>
                </a:solidFill>
              </a:rPr>
              <a:t>circulation </a:t>
            </a:r>
            <a:r>
              <a:rPr lang="en-US" sz="1000" b="1" dirty="0" smtClean="0">
                <a:solidFill>
                  <a:schemeClr val="bg1"/>
                </a:solidFill>
              </a:rPr>
              <a:t>was </a:t>
            </a:r>
            <a:r>
              <a:rPr lang="en-US" sz="1000" b="1" dirty="0">
                <a:solidFill>
                  <a:schemeClr val="bg1"/>
                </a:solidFill>
              </a:rPr>
              <a:t>observed across Mozambique, Malawi, and eastern parts of Zimbabwe and Zambia that may have contributed to the observed above-average rainfall in Mozambique, southern Malawi, and eastern Zimbabwe. An area of anti-cyclonic circulation at 700hPa (left panel) was observed across southern and western South Africa, Namibia, western Botswana, and southern Angola that may have contributed to the observed below-average rainfall in western and central South Africa, southern, central and northern Botswana, central-eastern Namibia and southeastern Angola.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86" y="1541416"/>
            <a:ext cx="3895650" cy="38956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431" y="1535102"/>
            <a:ext cx="3901963" cy="3901963"/>
          </a:xfrm>
          <a:prstGeom prst="rect">
            <a:avLst/>
          </a:prstGeom>
        </p:spPr>
      </p:pic>
      <p:sp>
        <p:nvSpPr>
          <p:cNvPr id="10" name="Google Shape;148;p7"/>
          <p:cNvSpPr/>
          <p:nvPr/>
        </p:nvSpPr>
        <p:spPr>
          <a:xfrm rot="445454">
            <a:off x="3021438" y="3915159"/>
            <a:ext cx="819106" cy="706435"/>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48;p7"/>
          <p:cNvSpPr/>
          <p:nvPr/>
        </p:nvSpPr>
        <p:spPr>
          <a:xfrm rot="183199">
            <a:off x="1810742" y="3894058"/>
            <a:ext cx="1112106" cy="1067856"/>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542032"/>
            <a:ext cx="736775" cy="1602809"/>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651760" y="2719720"/>
            <a:ext cx="2033258" cy="108797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parts of eastern Angola (bottom left) and </a:t>
            </a:r>
            <a:r>
              <a:rPr lang="en-US" sz="1000" b="1" dirty="0" smtClean="0">
                <a:solidFill>
                  <a:schemeClr val="bg1"/>
                </a:solidFill>
              </a:rPr>
              <a:t>central-eastern </a:t>
            </a:r>
            <a:r>
              <a:rPr lang="en-US" sz="1000" b="1" dirty="0">
                <a:solidFill>
                  <a:schemeClr val="bg1"/>
                </a:solidFill>
              </a:rPr>
              <a:t>Mozambique (bottom right). Conversely, rainfall surpluses persist in </a:t>
            </a:r>
            <a:r>
              <a:rPr lang="en-US" sz="1000" b="1" dirty="0" smtClean="0">
                <a:solidFill>
                  <a:schemeClr val="bg1"/>
                </a:solidFill>
              </a:rPr>
              <a:t>central, southern and eastern Tanzania due </a:t>
            </a:r>
            <a:r>
              <a:rPr lang="en-US" sz="1000" b="1" dirty="0">
                <a:solidFill>
                  <a:schemeClr val="bg1"/>
                </a:solidFill>
              </a:rPr>
              <a:t>to heavy and above-average rainfall </a:t>
            </a:r>
            <a:r>
              <a:rPr lang="en-US" sz="1000" b="1" dirty="0" smtClean="0">
                <a:solidFill>
                  <a:schemeClr val="bg1"/>
                </a:solidFill>
              </a:rPr>
              <a:t>during last 2 months (</a:t>
            </a:r>
            <a:r>
              <a:rPr lang="en-US" sz="1000" b="1" dirty="0">
                <a:solidFill>
                  <a:schemeClr val="bg1"/>
                </a:solidFill>
              </a:rPr>
              <a:t>top right). </a:t>
            </a:r>
            <a:endParaRPr lang="en-US" sz="1000" dirty="0">
              <a:solidFill>
                <a:schemeClr val="bg1"/>
              </a:solidFill>
            </a:endParaRPr>
          </a:p>
        </p:txBody>
      </p:sp>
      <p:cxnSp>
        <p:nvCxnSpPr>
          <p:cNvPr id="161" name="Google Shape;161;p8"/>
          <p:cNvCxnSpPr/>
          <p:nvPr/>
        </p:nvCxnSpPr>
        <p:spPr>
          <a:xfrm flipH="1">
            <a:off x="2743200" y="1944922"/>
            <a:ext cx="1670665" cy="423374"/>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49" y="3648932"/>
            <a:ext cx="3046285" cy="236933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7722" y="3390324"/>
            <a:ext cx="3365883" cy="261790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7722" y="676501"/>
            <a:ext cx="3365883" cy="261790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30538" y="1562593"/>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26 Mar – 01 Apr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318866" y="5229983"/>
            <a:ext cx="8615009" cy="1169511"/>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For </a:t>
            </a:r>
            <a:r>
              <a:rPr lang="en-US" sz="1000" b="1" dirty="0">
                <a:solidFill>
                  <a:schemeClr val="bg1"/>
                </a:solidFill>
              </a:rPr>
              <a:t>week-1 (left panel) the NCEP GEFS indicates a moderate to high chance (over 70%) for rainfall to exceed 50 mm over Equatorial Guinea, Gabon, southwestern Congo, some parts of northern and western-central Angola, southeastern and eastern DRC, western and central Rwanda, Burundi, western, central-southern and eastern Tanzania, northern parts of Zambia and Malawi, and some regions in northern Mozambique and southeastern and northwestern Madagascar. For week-2 (right panel), NCEP GEFS indicates a moderate to high chance (over 70%) for rainfall to exceed 50 mm in southwestern Cameroon, Equatorial Guinea, western and southern Gabon, southwestern Congo, many parts of Rwanda and Burundi, pockets of region in eastern and southeastern DRC, western and southern Tanzania, northern Zambia and pockets of northwestern Madagascar. </a:t>
            </a: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19 – 25 </a:t>
            </a:r>
            <a:r>
              <a:rPr lang="en-US" sz="1600" b="1" dirty="0" smtClean="0">
                <a:solidFill>
                  <a:srgbClr val="FFFF00"/>
                </a:solidFill>
              </a:rPr>
              <a:t>Mar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42" y="1994524"/>
            <a:ext cx="4109455" cy="30820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1994523"/>
            <a:ext cx="4109455" cy="308209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6400</TotalTime>
  <Words>2903</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576</cp:revision>
  <cp:lastPrinted>2023-11-06T15:14:42Z</cp:lastPrinted>
  <dcterms:modified xsi:type="dcterms:W3CDTF">2024-03-18T17:12:39Z</dcterms:modified>
</cp:coreProperties>
</file>