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0" autoAdjust="0"/>
    <p:restoredTop sz="94231"/>
  </p:normalViewPr>
  <p:slideViewPr>
    <p:cSldViewPr snapToGrid="0">
      <p:cViewPr varScale="1">
        <p:scale>
          <a:sx n="100" d="100"/>
          <a:sy n="100" d="100"/>
        </p:scale>
        <p:origin x="72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5</a:t>
            </a:r>
            <a:r>
              <a:rPr lang="en-US" sz="2800" b="1" i="0" u="none" strike="noStrike" cap="none" dirty="0" smtClean="0">
                <a:solidFill>
                  <a:schemeClr val="lt1"/>
                </a:solidFill>
                <a:latin typeface="Arial"/>
                <a:ea typeface="Arial"/>
                <a:cs typeface="Arial"/>
                <a:sym typeface="Arial"/>
              </a:rPr>
              <a:t> February </a:t>
            </a:r>
            <a:r>
              <a:rPr lang="en-US" sz="2800" b="1" i="0" u="none" strike="noStrike" cap="none" dirty="0" smtClean="0">
                <a:solidFill>
                  <a:schemeClr val="lt1"/>
                </a:solidFill>
                <a:latin typeface="Arial"/>
                <a:ea typeface="Arial"/>
                <a:cs typeface="Arial"/>
                <a:sym typeface="Arial"/>
              </a:rPr>
              <a:t>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06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12</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Feb 2024</a:t>
            </a:r>
            <a:endParaRPr dirty="0"/>
          </a:p>
        </p:txBody>
      </p:sp>
      <p:sp>
        <p:nvSpPr>
          <p:cNvPr id="186" name="Google Shape;186;p10"/>
          <p:cNvSpPr txBox="1"/>
          <p:nvPr/>
        </p:nvSpPr>
        <p:spPr>
          <a:xfrm>
            <a:off x="4228625" y="1485830"/>
            <a:ext cx="4528500" cy="4549923"/>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a:t>
            </a:r>
            <a:r>
              <a:rPr lang="en-US" sz="1200" b="1" dirty="0">
                <a:solidFill>
                  <a:schemeClr val="bg1"/>
                </a:solidFill>
                <a:latin typeface="Arial" panose="020B0604020202020204" pitchFamily="34" charset="0"/>
              </a:rPr>
              <a:t>The probabilistic forecasts call for above </a:t>
            </a:r>
            <a:r>
              <a:rPr lang="en-US" sz="1200" b="1" dirty="0" smtClean="0">
                <a:solidFill>
                  <a:schemeClr val="bg1"/>
                </a:solidFill>
                <a:latin typeface="Arial" panose="020B0604020202020204" pitchFamily="34" charset="0"/>
              </a:rPr>
              <a:t>50% chance </a:t>
            </a:r>
            <a:r>
              <a:rPr lang="en-US" sz="1200" b="1" dirty="0">
                <a:solidFill>
                  <a:schemeClr val="bg1"/>
                </a:solidFill>
                <a:latin typeface="Arial" panose="020B0604020202020204" pitchFamily="34" charset="0"/>
              </a:rPr>
              <a:t>for weekly total rainfall to be </a:t>
            </a:r>
            <a:r>
              <a:rPr lang="en-US" sz="1200" b="1" dirty="0" smtClean="0">
                <a:solidFill>
                  <a:schemeClr val="bg1"/>
                </a:solidFill>
                <a:latin typeface="Arial" panose="020B0604020202020204" pitchFamily="34" charset="0"/>
              </a:rPr>
              <a:t>below-normal (below </a:t>
            </a:r>
            <a:r>
              <a:rPr lang="en-US" sz="1200" b="1" dirty="0">
                <a:solidFill>
                  <a:schemeClr val="bg1"/>
                </a:solidFill>
                <a:latin typeface="Arial" panose="020B0604020202020204" pitchFamily="34" charset="0"/>
              </a:rPr>
              <a:t>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much of </a:t>
            </a:r>
            <a:r>
              <a:rPr lang="en-US" sz="1200" b="1" dirty="0" smtClean="0">
                <a:solidFill>
                  <a:schemeClr val="bg1"/>
                </a:solidFill>
                <a:latin typeface="Arial" panose="020B0604020202020204" pitchFamily="34" charset="0"/>
              </a:rPr>
              <a:t>Liberia, southern </a:t>
            </a:r>
            <a:r>
              <a:rPr lang="en-US" sz="1200" b="1" dirty="0">
                <a:solidFill>
                  <a:schemeClr val="bg1"/>
                </a:solidFill>
                <a:latin typeface="Arial" panose="020B0604020202020204" pitchFamily="34" charset="0"/>
              </a:rPr>
              <a:t>Cote d’Ivoire, southern Ghana, </a:t>
            </a:r>
            <a:r>
              <a:rPr lang="en-US" sz="1200" b="1" dirty="0" smtClean="0">
                <a:solidFill>
                  <a:schemeClr val="bg1"/>
                </a:solidFill>
                <a:latin typeface="Arial" panose="020B0604020202020204" pitchFamily="34" charset="0"/>
              </a:rPr>
              <a:t>southern Togo</a:t>
            </a:r>
            <a:r>
              <a:rPr lang="en-US" sz="1200" b="1" dirty="0">
                <a:solidFill>
                  <a:schemeClr val="bg1"/>
                </a:solidFill>
                <a:latin typeface="Arial" panose="020B0604020202020204" pitchFamily="34" charset="0"/>
              </a:rPr>
              <a:t>, southern Benin, southern Nigeria, </a:t>
            </a:r>
            <a:r>
              <a:rPr lang="en-US" sz="1200" b="1" dirty="0" smtClean="0">
                <a:solidFill>
                  <a:schemeClr val="bg1"/>
                </a:solidFill>
                <a:latin typeface="Arial" panose="020B0604020202020204" pitchFamily="34" charset="0"/>
              </a:rPr>
              <a:t>southern Cameroon</a:t>
            </a:r>
            <a:r>
              <a:rPr lang="en-US" sz="1200" b="1" dirty="0">
                <a:solidFill>
                  <a:schemeClr val="bg1"/>
                </a:solidFill>
                <a:latin typeface="Arial" panose="020B0604020202020204" pitchFamily="34" charset="0"/>
              </a:rPr>
              <a:t>, Equatorial Guinea, northern </a:t>
            </a:r>
            <a:r>
              <a:rPr lang="en-US" sz="1200" b="1" dirty="0" smtClean="0">
                <a:solidFill>
                  <a:schemeClr val="bg1"/>
                </a:solidFill>
                <a:latin typeface="Arial" panose="020B0604020202020204" pitchFamily="34" charset="0"/>
              </a:rPr>
              <a:t>Gabon, northern and central </a:t>
            </a:r>
            <a:r>
              <a:rPr lang="en-US" sz="1200" b="1" dirty="0">
                <a:solidFill>
                  <a:schemeClr val="bg1"/>
                </a:solidFill>
                <a:latin typeface="Arial" panose="020B0604020202020204" pitchFamily="34" charset="0"/>
              </a:rPr>
              <a:t>Congo, western and </a:t>
            </a:r>
            <a:r>
              <a:rPr lang="en-US" sz="1200" b="1" dirty="0" smtClean="0">
                <a:solidFill>
                  <a:schemeClr val="bg1"/>
                </a:solidFill>
                <a:latin typeface="Arial" panose="020B0604020202020204" pitchFamily="34" charset="0"/>
              </a:rPr>
              <a:t>central parts </a:t>
            </a:r>
            <a:r>
              <a:rPr lang="en-US" sz="1200" b="1" dirty="0">
                <a:solidFill>
                  <a:schemeClr val="bg1"/>
                </a:solidFill>
                <a:latin typeface="Arial" panose="020B0604020202020204" pitchFamily="34" charset="0"/>
              </a:rPr>
              <a:t>of DR Congo, eastern Tanzania, </a:t>
            </a:r>
            <a:r>
              <a:rPr lang="en-US" sz="1200" b="1" dirty="0" smtClean="0">
                <a:solidFill>
                  <a:schemeClr val="bg1"/>
                </a:solidFill>
                <a:latin typeface="Arial" panose="020B0604020202020204" pitchFamily="34" charset="0"/>
              </a:rPr>
              <a:t>eastern Angola</a:t>
            </a:r>
            <a:r>
              <a:rPr lang="en-US" sz="1200" b="1" dirty="0">
                <a:solidFill>
                  <a:schemeClr val="bg1"/>
                </a:solidFill>
                <a:latin typeface="Arial" panose="020B0604020202020204" pitchFamily="34" charset="0"/>
              </a:rPr>
              <a:t>, western and central Zambia, </a:t>
            </a:r>
            <a:r>
              <a:rPr lang="en-US" sz="1200" b="1" dirty="0" smtClean="0">
                <a:solidFill>
                  <a:schemeClr val="bg1"/>
                </a:solidFill>
                <a:latin typeface="Arial" panose="020B0604020202020204" pitchFamily="34" charset="0"/>
              </a:rPr>
              <a:t>southern Malawi</a:t>
            </a:r>
            <a:r>
              <a:rPr lang="en-US" sz="1200" b="1" dirty="0">
                <a:solidFill>
                  <a:schemeClr val="bg1"/>
                </a:solidFill>
                <a:latin typeface="Arial" panose="020B0604020202020204" pitchFamily="34" charset="0"/>
              </a:rPr>
              <a:t>, northern Botswana, much of </a:t>
            </a:r>
            <a:r>
              <a:rPr lang="en-US" sz="1200" b="1" dirty="0" smtClean="0">
                <a:solidFill>
                  <a:schemeClr val="bg1"/>
                </a:solidFill>
                <a:latin typeface="Arial" panose="020B0604020202020204" pitchFamily="34" charset="0"/>
              </a:rPr>
              <a:t>Zimbabwe, central </a:t>
            </a:r>
            <a:r>
              <a:rPr lang="en-US" sz="1200" b="1" dirty="0">
                <a:solidFill>
                  <a:schemeClr val="bg1"/>
                </a:solidFill>
                <a:latin typeface="Arial" panose="020B0604020202020204" pitchFamily="34" charset="0"/>
              </a:rPr>
              <a:t>and southern Mozambique, southern </a:t>
            </a:r>
            <a:r>
              <a:rPr lang="en-US" sz="1200" b="1" dirty="0" smtClean="0">
                <a:solidFill>
                  <a:schemeClr val="bg1"/>
                </a:solidFill>
                <a:latin typeface="Arial" panose="020B0604020202020204" pitchFamily="34" charset="0"/>
              </a:rPr>
              <a:t>South Africa</a:t>
            </a:r>
            <a:r>
              <a:rPr lang="en-US" sz="1200" b="1" dirty="0">
                <a:solidFill>
                  <a:schemeClr val="bg1"/>
                </a:solidFill>
                <a:latin typeface="Arial" panose="020B0604020202020204" pitchFamily="34" charset="0"/>
              </a:rPr>
              <a:t>, and Lesotho. There is above 80% chance </a:t>
            </a:r>
            <a:r>
              <a:rPr lang="en-US" sz="1200" b="1" dirty="0" smtClean="0">
                <a:solidFill>
                  <a:schemeClr val="bg1"/>
                </a:solidFill>
                <a:latin typeface="Arial" panose="020B0604020202020204" pitchFamily="34" charset="0"/>
              </a:rPr>
              <a:t>for below-normal </a:t>
            </a:r>
            <a:r>
              <a:rPr lang="en-US" sz="1200" b="1" dirty="0">
                <a:solidFill>
                  <a:schemeClr val="bg1"/>
                </a:solidFill>
                <a:latin typeface="Arial" panose="020B0604020202020204" pitchFamily="34" charset="0"/>
              </a:rPr>
              <a:t>rainfall over southeastern </a:t>
            </a:r>
            <a:r>
              <a:rPr lang="en-US" sz="1200" b="1" dirty="0" smtClean="0">
                <a:solidFill>
                  <a:schemeClr val="bg1"/>
                </a:solidFill>
                <a:latin typeface="Arial" panose="020B0604020202020204" pitchFamily="34" charset="0"/>
              </a:rPr>
              <a:t>Cote d’Ivoire</a:t>
            </a:r>
            <a:r>
              <a:rPr lang="en-US" sz="1200" b="1" dirty="0">
                <a:solidFill>
                  <a:schemeClr val="bg1"/>
                </a:solidFill>
                <a:latin typeface="Arial" panose="020B0604020202020204" pitchFamily="34" charset="0"/>
              </a:rPr>
              <a:t>, southwestern Ghana, southern </a:t>
            </a:r>
            <a:r>
              <a:rPr lang="en-US" sz="1200" b="1" dirty="0" smtClean="0">
                <a:solidFill>
                  <a:schemeClr val="bg1"/>
                </a:solidFill>
                <a:latin typeface="Arial" panose="020B0604020202020204" pitchFamily="34" charset="0"/>
              </a:rPr>
              <a:t>Nigeria, southwestern </a:t>
            </a:r>
            <a:r>
              <a:rPr lang="en-US" sz="1200" b="1" dirty="0">
                <a:solidFill>
                  <a:schemeClr val="bg1"/>
                </a:solidFill>
                <a:latin typeface="Arial" panose="020B0604020202020204" pitchFamily="34" charset="0"/>
              </a:rPr>
              <a:t>Cameroon, northern </a:t>
            </a:r>
            <a:r>
              <a:rPr lang="en-US" sz="1200" b="1" dirty="0" smtClean="0">
                <a:solidFill>
                  <a:schemeClr val="bg1"/>
                </a:solidFill>
                <a:latin typeface="Arial" panose="020B0604020202020204" pitchFamily="34" charset="0"/>
              </a:rPr>
              <a:t>Congo, northwestern </a:t>
            </a:r>
            <a:r>
              <a:rPr lang="en-US" sz="1200" b="1" dirty="0">
                <a:solidFill>
                  <a:schemeClr val="bg1"/>
                </a:solidFill>
                <a:latin typeface="Arial" panose="020B0604020202020204" pitchFamily="34" charset="0"/>
              </a:rPr>
              <a:t>DR Congo, western Zambia, </a:t>
            </a:r>
            <a:r>
              <a:rPr lang="en-US" sz="1200" b="1" dirty="0" smtClean="0">
                <a:solidFill>
                  <a:schemeClr val="bg1"/>
                </a:solidFill>
                <a:latin typeface="Arial" panose="020B0604020202020204" pitchFamily="34" charset="0"/>
              </a:rPr>
              <a:t>northern Zimbabwe</a:t>
            </a:r>
            <a:r>
              <a:rPr lang="en-US" sz="1200" b="1" dirty="0">
                <a:solidFill>
                  <a:schemeClr val="bg1"/>
                </a:solidFill>
                <a:latin typeface="Arial" panose="020B0604020202020204" pitchFamily="34" charset="0"/>
              </a:rPr>
              <a:t>, southern South Africa, and much </a:t>
            </a:r>
            <a:r>
              <a:rPr lang="en-US" sz="1200" b="1" dirty="0" smtClean="0">
                <a:solidFill>
                  <a:schemeClr val="bg1"/>
                </a:solidFill>
                <a:latin typeface="Arial" panose="020B0604020202020204" pitchFamily="34" charset="0"/>
              </a:rPr>
              <a:t>of Lesotho.</a:t>
            </a:r>
            <a:endParaRPr lang="en-US" sz="1200" b="1" dirty="0">
              <a:solidFill>
                <a:schemeClr val="bg1"/>
              </a:solidFill>
              <a:latin typeface="Calibri" panose="020F0502020204030204" pitchFamily="34" charset="0"/>
            </a:endParaRPr>
          </a:p>
          <a:p>
            <a:pPr algn="just" fontAlgn="base">
              <a:spcBef>
                <a:spcPts val="220"/>
              </a:spcBef>
            </a:pPr>
            <a:r>
              <a:rPr lang="en-US" sz="1200" b="1" dirty="0">
                <a:solidFill>
                  <a:schemeClr val="bg1"/>
                </a:solidFill>
              </a:rPr>
              <a:t/>
            </a:r>
            <a:br>
              <a:rPr lang="en-US" sz="1200" b="1" dirty="0">
                <a:solidFill>
                  <a:schemeClr val="bg1"/>
                </a:solidFill>
              </a:rPr>
            </a:br>
            <a:r>
              <a:rPr lang="en-US" sz="1200" b="1" dirty="0" smtClean="0">
                <a:solidFill>
                  <a:schemeClr val="bg1"/>
                </a:solidFill>
              </a:rPr>
              <a:t>2. </a:t>
            </a:r>
            <a:r>
              <a:rPr lang="en-US" sz="1200" b="1" dirty="0">
                <a:solidFill>
                  <a:schemeClr val="bg1"/>
                </a:solidFill>
                <a:latin typeface="Arial" panose="020B0604020202020204" pitchFamily="34" charset="0"/>
              </a:rPr>
              <a:t>The probabilistic forecasts call for above </a:t>
            </a:r>
            <a:r>
              <a:rPr lang="en-US" sz="1200" b="1" dirty="0" smtClean="0">
                <a:solidFill>
                  <a:schemeClr val="bg1"/>
                </a:solidFill>
                <a:latin typeface="Arial" panose="020B0604020202020204" pitchFamily="34" charset="0"/>
              </a:rPr>
              <a:t>50% chance </a:t>
            </a:r>
            <a:r>
              <a:rPr lang="en-US" sz="1200" b="1" dirty="0">
                <a:solidFill>
                  <a:schemeClr val="bg1"/>
                </a:solidFill>
                <a:latin typeface="Arial" panose="020B0604020202020204" pitchFamily="34" charset="0"/>
              </a:rPr>
              <a:t>for weekly rainfall to be </a:t>
            </a:r>
            <a:r>
              <a:rPr lang="en-US" sz="1200" b="1" dirty="0" smtClean="0">
                <a:solidFill>
                  <a:schemeClr val="bg1"/>
                </a:solidFill>
                <a:latin typeface="Arial" panose="020B0604020202020204" pitchFamily="34" charset="0"/>
              </a:rPr>
              <a:t>above-normal (above </a:t>
            </a:r>
            <a:r>
              <a:rPr lang="en-US" sz="1200" b="1" dirty="0">
                <a:solidFill>
                  <a:schemeClr val="bg1"/>
                </a:solidFill>
                <a:latin typeface="Arial" panose="020B0604020202020204" pitchFamily="34" charset="0"/>
              </a:rPr>
              <a:t>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western DR </a:t>
            </a:r>
            <a:r>
              <a:rPr lang="en-US" sz="1200" b="1" dirty="0" smtClean="0">
                <a:solidFill>
                  <a:schemeClr val="bg1"/>
                </a:solidFill>
                <a:latin typeface="Arial" panose="020B0604020202020204" pitchFamily="34" charset="0"/>
              </a:rPr>
              <a:t>Congo, western </a:t>
            </a:r>
            <a:r>
              <a:rPr lang="en-US" sz="1200" b="1" dirty="0">
                <a:solidFill>
                  <a:schemeClr val="bg1"/>
                </a:solidFill>
                <a:latin typeface="Arial" panose="020B0604020202020204" pitchFamily="34" charset="0"/>
              </a:rPr>
              <a:t>Angola, southern Uganda, </a:t>
            </a:r>
            <a:r>
              <a:rPr lang="en-US" sz="1200" b="1" dirty="0" smtClean="0">
                <a:solidFill>
                  <a:schemeClr val="bg1"/>
                </a:solidFill>
                <a:latin typeface="Arial" panose="020B0604020202020204" pitchFamily="34" charset="0"/>
              </a:rPr>
              <a:t>northwestern Tanzania</a:t>
            </a:r>
            <a:r>
              <a:rPr lang="en-US" sz="1200" b="1" dirty="0">
                <a:solidFill>
                  <a:schemeClr val="bg1"/>
                </a:solidFill>
                <a:latin typeface="Arial" panose="020B0604020202020204" pitchFamily="34" charset="0"/>
              </a:rPr>
              <a:t>, central and southwestern parts </a:t>
            </a:r>
            <a:r>
              <a:rPr lang="en-US" sz="1200" b="1" dirty="0" smtClean="0">
                <a:solidFill>
                  <a:schemeClr val="bg1"/>
                </a:solidFill>
                <a:latin typeface="Arial" panose="020B0604020202020204" pitchFamily="34" charset="0"/>
              </a:rPr>
              <a:t>of Ethiopia</a:t>
            </a:r>
            <a:r>
              <a:rPr lang="en-US" sz="1200" b="1" dirty="0">
                <a:solidFill>
                  <a:schemeClr val="bg1"/>
                </a:solidFill>
                <a:latin typeface="Arial" panose="020B0604020202020204" pitchFamily="34" charset="0"/>
              </a:rPr>
              <a:t>, northern South Africa, and northern </a:t>
            </a:r>
            <a:r>
              <a:rPr lang="en-US" sz="1200" b="1" dirty="0" smtClean="0">
                <a:solidFill>
                  <a:schemeClr val="bg1"/>
                </a:solidFill>
                <a:latin typeface="Arial" panose="020B0604020202020204" pitchFamily="34" charset="0"/>
              </a:rPr>
              <a:t>and southern </a:t>
            </a:r>
            <a:r>
              <a:rPr lang="en-US" sz="1200" b="1" dirty="0">
                <a:solidFill>
                  <a:schemeClr val="bg1"/>
                </a:solidFill>
                <a:latin typeface="Arial" panose="020B0604020202020204" pitchFamily="34" charset="0"/>
              </a:rPr>
              <a:t>parts of Madagascar. There is above </a:t>
            </a:r>
            <a:r>
              <a:rPr lang="en-US" sz="1200" b="1" dirty="0" smtClean="0">
                <a:solidFill>
                  <a:schemeClr val="bg1"/>
                </a:solidFill>
                <a:latin typeface="Arial" panose="020B0604020202020204" pitchFamily="34" charset="0"/>
              </a:rPr>
              <a:t>80% chance </a:t>
            </a:r>
            <a:r>
              <a:rPr lang="en-US" sz="1200" b="1" dirty="0">
                <a:solidFill>
                  <a:schemeClr val="bg1"/>
                </a:solidFill>
                <a:latin typeface="Arial" panose="020B0604020202020204" pitchFamily="34" charset="0"/>
              </a:rPr>
              <a:t>for above-normal rainfall over </a:t>
            </a:r>
            <a:r>
              <a:rPr lang="en-US" sz="1200" b="1" dirty="0" smtClean="0">
                <a:solidFill>
                  <a:schemeClr val="bg1"/>
                </a:solidFill>
                <a:latin typeface="Arial" panose="020B0604020202020204" pitchFamily="34" charset="0"/>
              </a:rPr>
              <a:t>northwestern and </a:t>
            </a:r>
            <a:r>
              <a:rPr lang="en-US" sz="1200" b="1" dirty="0">
                <a:solidFill>
                  <a:schemeClr val="bg1"/>
                </a:solidFill>
                <a:latin typeface="Arial" panose="020B0604020202020204" pitchFamily="34" charset="0"/>
              </a:rPr>
              <a:t>southwestern Angola, and northern </a:t>
            </a:r>
            <a:r>
              <a:rPr lang="en-US" sz="1200" b="1" dirty="0" smtClean="0">
                <a:solidFill>
                  <a:schemeClr val="bg1"/>
                </a:solidFill>
                <a:latin typeface="Arial" panose="020B0604020202020204" pitchFamily="34" charset="0"/>
              </a:rPr>
              <a:t>South Africa.</a:t>
            </a:r>
            <a:endParaRPr lang="en-US" sz="1200" b="1"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82" y="1485830"/>
            <a:ext cx="3872069" cy="5010912"/>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13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19 </a:t>
            </a:r>
            <a:r>
              <a:rPr lang="en-US" sz="1600" b="1" dirty="0" smtClean="0">
                <a:solidFill>
                  <a:srgbClr val="FFFF00"/>
                </a:solidFill>
              </a:rPr>
              <a:t>Feb</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428766" y="1633275"/>
            <a:ext cx="4528500" cy="4524275"/>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a:t>
            </a:r>
            <a:r>
              <a:rPr lang="en-US" sz="1200" b="1" dirty="0">
                <a:solidFill>
                  <a:schemeClr val="bg1"/>
                </a:solidFill>
                <a:latin typeface="Arial" panose="020B0604020202020204" pitchFamily="34" charset="0"/>
              </a:rPr>
              <a:t>The probabilistic forecasts call for above </a:t>
            </a:r>
            <a:r>
              <a:rPr lang="en-US" sz="1200" b="1" dirty="0" smtClean="0">
                <a:solidFill>
                  <a:schemeClr val="bg1"/>
                </a:solidFill>
                <a:latin typeface="Arial" panose="020B0604020202020204" pitchFamily="34" charset="0"/>
              </a:rPr>
              <a:t>50% chance </a:t>
            </a:r>
            <a:r>
              <a:rPr lang="en-US" sz="1200" b="1" dirty="0">
                <a:solidFill>
                  <a:schemeClr val="bg1"/>
                </a:solidFill>
                <a:latin typeface="Arial" panose="020B0604020202020204" pitchFamily="34" charset="0"/>
              </a:rPr>
              <a:t>for weekly rainfall to be </a:t>
            </a:r>
            <a:r>
              <a:rPr lang="en-US" sz="1200" b="1" dirty="0" smtClean="0">
                <a:solidFill>
                  <a:schemeClr val="bg1"/>
                </a:solidFill>
                <a:latin typeface="Arial" panose="020B0604020202020204" pitchFamily="34" charset="0"/>
              </a:rPr>
              <a:t>above-normal (above </a:t>
            </a:r>
            <a:r>
              <a:rPr lang="en-US" sz="1200" b="1" dirty="0">
                <a:solidFill>
                  <a:schemeClr val="bg1"/>
                </a:solidFill>
                <a:latin typeface="Arial" panose="020B0604020202020204" pitchFamily="34" charset="0"/>
              </a:rPr>
              <a:t>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southern </a:t>
            </a:r>
            <a:r>
              <a:rPr lang="en-US" sz="1200" b="1" dirty="0" smtClean="0">
                <a:solidFill>
                  <a:schemeClr val="bg1"/>
                </a:solidFill>
                <a:latin typeface="Arial" panose="020B0604020202020204" pitchFamily="34" charset="0"/>
              </a:rPr>
              <a:t>Cameroon, Equatorial </a:t>
            </a:r>
            <a:r>
              <a:rPr lang="en-US" sz="1200" b="1" dirty="0">
                <a:solidFill>
                  <a:schemeClr val="bg1"/>
                </a:solidFill>
                <a:latin typeface="Arial" panose="020B0604020202020204" pitchFamily="34" charset="0"/>
              </a:rPr>
              <a:t>Guinea, Gabon, Congo, western </a:t>
            </a:r>
            <a:r>
              <a:rPr lang="en-US" sz="1200" b="1" dirty="0" smtClean="0">
                <a:solidFill>
                  <a:schemeClr val="bg1"/>
                </a:solidFill>
                <a:latin typeface="Arial" panose="020B0604020202020204" pitchFamily="34" charset="0"/>
              </a:rPr>
              <a:t>and central </a:t>
            </a:r>
            <a:r>
              <a:rPr lang="en-US" sz="1200" b="1" dirty="0">
                <a:solidFill>
                  <a:schemeClr val="bg1"/>
                </a:solidFill>
                <a:latin typeface="Arial" panose="020B0604020202020204" pitchFamily="34" charset="0"/>
              </a:rPr>
              <a:t>parts of DR Congo, western and </a:t>
            </a:r>
            <a:r>
              <a:rPr lang="en-US" sz="1200" b="1" dirty="0" smtClean="0">
                <a:solidFill>
                  <a:schemeClr val="bg1"/>
                </a:solidFill>
                <a:latin typeface="Arial" panose="020B0604020202020204" pitchFamily="34" charset="0"/>
              </a:rPr>
              <a:t>northern Angola</a:t>
            </a:r>
            <a:r>
              <a:rPr lang="en-US" sz="1200" b="1" dirty="0">
                <a:solidFill>
                  <a:schemeClr val="bg1"/>
                </a:solidFill>
                <a:latin typeface="Arial" panose="020B0604020202020204" pitchFamily="34" charset="0"/>
              </a:rPr>
              <a:t>, central and southwestern Ethiopia,</a:t>
            </a:r>
          </a:p>
          <a:p>
            <a:pPr algn="just" fontAlgn="base"/>
            <a:r>
              <a:rPr lang="en-US" sz="1200" b="1" dirty="0">
                <a:solidFill>
                  <a:schemeClr val="bg1"/>
                </a:solidFill>
                <a:latin typeface="Arial" panose="020B0604020202020204" pitchFamily="34" charset="0"/>
              </a:rPr>
              <a:t>northern Zambia, Malawi, southern </a:t>
            </a:r>
            <a:r>
              <a:rPr lang="en-US" sz="1200" b="1" dirty="0" smtClean="0">
                <a:solidFill>
                  <a:schemeClr val="bg1"/>
                </a:solidFill>
                <a:latin typeface="Arial" panose="020B0604020202020204" pitchFamily="34" charset="0"/>
              </a:rPr>
              <a:t>Tanzania, northern </a:t>
            </a:r>
            <a:r>
              <a:rPr lang="en-US" sz="1200" b="1" dirty="0">
                <a:solidFill>
                  <a:schemeClr val="bg1"/>
                </a:solidFill>
                <a:latin typeface="Arial" panose="020B0604020202020204" pitchFamily="34" charset="0"/>
              </a:rPr>
              <a:t>Mozambique, northeastern South </a:t>
            </a:r>
            <a:r>
              <a:rPr lang="en-US" sz="1200" b="1" dirty="0" smtClean="0">
                <a:solidFill>
                  <a:schemeClr val="bg1"/>
                </a:solidFill>
                <a:latin typeface="Arial" panose="020B0604020202020204" pitchFamily="34" charset="0"/>
              </a:rPr>
              <a:t>Africa, and </a:t>
            </a:r>
            <a:r>
              <a:rPr lang="en-US" sz="1200" b="1" dirty="0" err="1">
                <a:solidFill>
                  <a:schemeClr val="bg1"/>
                </a:solidFill>
                <a:latin typeface="Arial" panose="020B0604020202020204" pitchFamily="34" charset="0"/>
              </a:rPr>
              <a:t>Eswatini</a:t>
            </a:r>
            <a:r>
              <a:rPr lang="en-US" sz="1200" b="1" dirty="0">
                <a:solidFill>
                  <a:schemeClr val="bg1"/>
                </a:solidFill>
                <a:latin typeface="Arial" panose="020B0604020202020204" pitchFamily="34" charset="0"/>
              </a:rPr>
              <a:t>. There is above 65% chance </a:t>
            </a:r>
            <a:r>
              <a:rPr lang="en-US" sz="1200" b="1" dirty="0" smtClean="0">
                <a:solidFill>
                  <a:schemeClr val="bg1"/>
                </a:solidFill>
                <a:latin typeface="Arial" panose="020B0604020202020204" pitchFamily="34" charset="0"/>
              </a:rPr>
              <a:t>for above-normal </a:t>
            </a:r>
            <a:r>
              <a:rPr lang="en-US" sz="1200" b="1" dirty="0">
                <a:solidFill>
                  <a:schemeClr val="bg1"/>
                </a:solidFill>
                <a:latin typeface="Arial" panose="020B0604020202020204" pitchFamily="34" charset="0"/>
              </a:rPr>
              <a:t>rainfall over northern </a:t>
            </a:r>
            <a:r>
              <a:rPr lang="en-US" sz="1200" b="1" dirty="0" smtClean="0">
                <a:solidFill>
                  <a:schemeClr val="bg1"/>
                </a:solidFill>
                <a:latin typeface="Arial" panose="020B0604020202020204" pitchFamily="34" charset="0"/>
              </a:rPr>
              <a:t>Congo, northwestern </a:t>
            </a:r>
            <a:r>
              <a:rPr lang="en-US" sz="1200" b="1" dirty="0">
                <a:solidFill>
                  <a:schemeClr val="bg1"/>
                </a:solidFill>
                <a:latin typeface="Arial" panose="020B0604020202020204" pitchFamily="34" charset="0"/>
              </a:rPr>
              <a:t>and southern parts of DR </a:t>
            </a:r>
            <a:r>
              <a:rPr lang="en-US" sz="1200" b="1" dirty="0" smtClean="0">
                <a:solidFill>
                  <a:schemeClr val="bg1"/>
                </a:solidFill>
                <a:latin typeface="Arial" panose="020B0604020202020204" pitchFamily="34" charset="0"/>
              </a:rPr>
              <a:t>Congo, western </a:t>
            </a:r>
            <a:r>
              <a:rPr lang="en-US" sz="1200" b="1" dirty="0">
                <a:solidFill>
                  <a:schemeClr val="bg1"/>
                </a:solidFill>
                <a:latin typeface="Arial" panose="020B0604020202020204" pitchFamily="34" charset="0"/>
              </a:rPr>
              <a:t>and central Angola, southern Tanzania,</a:t>
            </a:r>
          </a:p>
          <a:p>
            <a:pPr algn="just" fontAlgn="base"/>
            <a:r>
              <a:rPr lang="en-US" sz="1200" b="1" dirty="0">
                <a:solidFill>
                  <a:schemeClr val="bg1"/>
                </a:solidFill>
                <a:latin typeface="Arial" panose="020B0604020202020204" pitchFamily="34" charset="0"/>
              </a:rPr>
              <a:t>northern Malawi, northern Mozambique, </a:t>
            </a:r>
            <a:r>
              <a:rPr lang="en-US" sz="1200" b="1" dirty="0" smtClean="0">
                <a:solidFill>
                  <a:schemeClr val="bg1"/>
                </a:solidFill>
                <a:latin typeface="Arial" panose="020B0604020202020204" pitchFamily="34" charset="0"/>
              </a:rPr>
              <a:t>and northeastern </a:t>
            </a:r>
            <a:r>
              <a:rPr lang="en-US" sz="1200" b="1" dirty="0">
                <a:solidFill>
                  <a:schemeClr val="bg1"/>
                </a:solidFill>
                <a:latin typeface="Arial" panose="020B0604020202020204" pitchFamily="34" charset="0"/>
              </a:rPr>
              <a:t>South Africa</a:t>
            </a:r>
            <a:r>
              <a:rPr lang="en-US" sz="1200" b="1" dirty="0" smtClean="0">
                <a:solidFill>
                  <a:schemeClr val="bg1"/>
                </a:solidFill>
                <a:latin typeface="Arial" panose="020B0604020202020204" pitchFamily="34" charset="0"/>
              </a:rPr>
              <a:t>.</a:t>
            </a:r>
          </a:p>
          <a:p>
            <a:pPr algn="just" fontAlgn="base"/>
            <a:r>
              <a:rPr lang="en-US" sz="1200" b="1" dirty="0">
                <a:solidFill>
                  <a:schemeClr val="bg1"/>
                </a:solidFill>
              </a:rPr>
              <a:t/>
            </a:r>
            <a:br>
              <a:rPr lang="en-US" sz="1200" b="1" dirty="0">
                <a:solidFill>
                  <a:schemeClr val="bg1"/>
                </a:solidFill>
              </a:rPr>
            </a:br>
            <a:r>
              <a:rPr lang="en-US" sz="1200" b="1" dirty="0" smtClean="0">
                <a:solidFill>
                  <a:schemeClr val="bg1"/>
                </a:solidFill>
              </a:rPr>
              <a:t>2. </a:t>
            </a:r>
            <a:r>
              <a:rPr lang="en-US" sz="1200" b="1" dirty="0">
                <a:solidFill>
                  <a:schemeClr val="bg1"/>
                </a:solidFill>
                <a:latin typeface="Arial" panose="020B0604020202020204" pitchFamily="34" charset="0"/>
              </a:rPr>
              <a:t>The probabilistic forecasts call for above </a:t>
            </a:r>
            <a:r>
              <a:rPr lang="en-US" sz="1200" b="1" dirty="0" smtClean="0">
                <a:solidFill>
                  <a:schemeClr val="bg1"/>
                </a:solidFill>
                <a:latin typeface="Arial" panose="020B0604020202020204" pitchFamily="34" charset="0"/>
              </a:rPr>
              <a:t>50% chance for weekly </a:t>
            </a:r>
            <a:r>
              <a:rPr lang="en-US" sz="1200" b="1" dirty="0">
                <a:solidFill>
                  <a:schemeClr val="bg1"/>
                </a:solidFill>
                <a:latin typeface="Arial" panose="020B0604020202020204" pitchFamily="34" charset="0"/>
              </a:rPr>
              <a:t>total rainfall to be </a:t>
            </a:r>
            <a:r>
              <a:rPr lang="en-US" sz="1200" b="1" dirty="0" smtClean="0">
                <a:solidFill>
                  <a:schemeClr val="bg1"/>
                </a:solidFill>
                <a:latin typeface="Arial" panose="020B0604020202020204" pitchFamily="34" charset="0"/>
              </a:rPr>
              <a:t>below-normal (below </a:t>
            </a:r>
            <a:r>
              <a:rPr lang="en-US" sz="1200" b="1" dirty="0">
                <a:solidFill>
                  <a:schemeClr val="bg1"/>
                </a:solidFill>
                <a:latin typeface="Arial" panose="020B0604020202020204" pitchFamily="34" charset="0"/>
              </a:rPr>
              <a:t>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eastern </a:t>
            </a:r>
            <a:r>
              <a:rPr lang="en-US" sz="1200" b="1" dirty="0" smtClean="0">
                <a:solidFill>
                  <a:schemeClr val="bg1"/>
                </a:solidFill>
                <a:latin typeface="Arial" panose="020B0604020202020204" pitchFamily="34" charset="0"/>
              </a:rPr>
              <a:t>Angola, western </a:t>
            </a:r>
            <a:r>
              <a:rPr lang="en-US" sz="1200" b="1" dirty="0">
                <a:solidFill>
                  <a:schemeClr val="bg1"/>
                </a:solidFill>
                <a:latin typeface="Arial" panose="020B0604020202020204" pitchFamily="34" charset="0"/>
              </a:rPr>
              <a:t>and central Zambia, eastern </a:t>
            </a:r>
            <a:r>
              <a:rPr lang="en-US" sz="1200" b="1" dirty="0" smtClean="0">
                <a:solidFill>
                  <a:schemeClr val="bg1"/>
                </a:solidFill>
                <a:latin typeface="Arial" panose="020B0604020202020204" pitchFamily="34" charset="0"/>
              </a:rPr>
              <a:t>Namibia, northern </a:t>
            </a:r>
            <a:r>
              <a:rPr lang="en-US" sz="1200" b="1" dirty="0">
                <a:solidFill>
                  <a:schemeClr val="bg1"/>
                </a:solidFill>
                <a:latin typeface="Arial" panose="020B0604020202020204" pitchFamily="34" charset="0"/>
              </a:rPr>
              <a:t>and central Botswana, northern </a:t>
            </a:r>
            <a:r>
              <a:rPr lang="en-US" sz="1200" b="1" dirty="0" smtClean="0">
                <a:solidFill>
                  <a:schemeClr val="bg1"/>
                </a:solidFill>
                <a:latin typeface="Arial" panose="020B0604020202020204" pitchFamily="34" charset="0"/>
              </a:rPr>
              <a:t>Zimbabwe, western </a:t>
            </a:r>
            <a:r>
              <a:rPr lang="en-US" sz="1200" b="1" dirty="0">
                <a:solidFill>
                  <a:schemeClr val="bg1"/>
                </a:solidFill>
                <a:latin typeface="Arial" panose="020B0604020202020204" pitchFamily="34" charset="0"/>
              </a:rPr>
              <a:t>and southern parts of Mozambique, </a:t>
            </a:r>
            <a:r>
              <a:rPr lang="en-US" sz="1200" b="1" dirty="0" smtClean="0">
                <a:solidFill>
                  <a:schemeClr val="bg1"/>
                </a:solidFill>
                <a:latin typeface="Arial" panose="020B0604020202020204" pitchFamily="34" charset="0"/>
              </a:rPr>
              <a:t>central South </a:t>
            </a:r>
            <a:r>
              <a:rPr lang="en-US" sz="1200" b="1" dirty="0">
                <a:solidFill>
                  <a:schemeClr val="bg1"/>
                </a:solidFill>
                <a:latin typeface="Arial" panose="020B0604020202020204" pitchFamily="34" charset="0"/>
              </a:rPr>
              <a:t>Africa, Lesotho, and northern and </a:t>
            </a:r>
            <a:r>
              <a:rPr lang="en-US" sz="1200" b="1" dirty="0" smtClean="0">
                <a:solidFill>
                  <a:schemeClr val="bg1"/>
                </a:solidFill>
                <a:latin typeface="Arial" panose="020B0604020202020204" pitchFamily="34" charset="0"/>
              </a:rPr>
              <a:t>southern parts </a:t>
            </a:r>
            <a:r>
              <a:rPr lang="en-US" sz="1200" b="1" dirty="0">
                <a:solidFill>
                  <a:schemeClr val="bg1"/>
                </a:solidFill>
                <a:latin typeface="Arial" panose="020B0604020202020204" pitchFamily="34" charset="0"/>
              </a:rPr>
              <a:t>of Madagascar. There is above 65% chance </a:t>
            </a:r>
            <a:r>
              <a:rPr lang="en-US" sz="1200" b="1" dirty="0" smtClean="0">
                <a:solidFill>
                  <a:schemeClr val="bg1"/>
                </a:solidFill>
                <a:latin typeface="Arial" panose="020B0604020202020204" pitchFamily="34" charset="0"/>
              </a:rPr>
              <a:t>for below normal </a:t>
            </a:r>
            <a:r>
              <a:rPr lang="en-US" sz="1200" b="1" dirty="0">
                <a:solidFill>
                  <a:schemeClr val="bg1"/>
                </a:solidFill>
                <a:latin typeface="Arial" panose="020B0604020202020204" pitchFamily="34" charset="0"/>
              </a:rPr>
              <a:t>rainfall over southeastern </a:t>
            </a:r>
            <a:r>
              <a:rPr lang="en-US" sz="1200" b="1" dirty="0" smtClean="0">
                <a:solidFill>
                  <a:schemeClr val="bg1"/>
                </a:solidFill>
                <a:latin typeface="Arial" panose="020B0604020202020204" pitchFamily="34" charset="0"/>
              </a:rPr>
              <a:t>Angola, western </a:t>
            </a:r>
            <a:r>
              <a:rPr lang="en-US" sz="1200" b="1" dirty="0">
                <a:solidFill>
                  <a:schemeClr val="bg1"/>
                </a:solidFill>
                <a:latin typeface="Arial" panose="020B0604020202020204" pitchFamily="34" charset="0"/>
              </a:rPr>
              <a:t>Zambia, northeastern Namibia, </a:t>
            </a:r>
            <a:r>
              <a:rPr lang="en-US" sz="1200" b="1" dirty="0" smtClean="0">
                <a:solidFill>
                  <a:schemeClr val="bg1"/>
                </a:solidFill>
                <a:latin typeface="Arial" panose="020B0604020202020204" pitchFamily="34" charset="0"/>
              </a:rPr>
              <a:t>northern Botswana</a:t>
            </a:r>
            <a:r>
              <a:rPr lang="en-US" sz="1200" b="1" dirty="0">
                <a:solidFill>
                  <a:schemeClr val="bg1"/>
                </a:solidFill>
                <a:latin typeface="Arial" panose="020B0604020202020204" pitchFamily="34" charset="0"/>
              </a:rPr>
              <a:t>, western Mozambique, and </a:t>
            </a:r>
            <a:r>
              <a:rPr lang="en-US" sz="1200" b="1" dirty="0" smtClean="0">
                <a:solidFill>
                  <a:schemeClr val="bg1"/>
                </a:solidFill>
                <a:latin typeface="Arial" panose="020B0604020202020204" pitchFamily="34" charset="0"/>
              </a:rPr>
              <a:t>south-central Madagascar</a:t>
            </a:r>
            <a:r>
              <a:rPr lang="en-US" sz="1200" b="1" dirty="0">
                <a:solidFill>
                  <a:schemeClr val="bg1"/>
                </a:solidFill>
                <a:latin typeface="Arial" panose="020B0604020202020204" pitchFamily="34" charset="0"/>
              </a:rPr>
              <a:t>.</a:t>
            </a:r>
            <a:r>
              <a:rPr lang="en-US" sz="1200" b="1" dirty="0" smtClean="0">
                <a:solidFill>
                  <a:schemeClr val="bg1"/>
                </a:solidFill>
              </a:rPr>
              <a:t/>
            </a:r>
            <a:br>
              <a:rPr lang="en-US" sz="1200" b="1" dirty="0" smtClean="0">
                <a:solidFill>
                  <a:schemeClr val="bg1"/>
                </a:solidFill>
              </a:rPr>
            </a:br>
            <a:endParaRPr lang="en-US" sz="1200" b="1" dirty="0">
              <a:solidFill>
                <a:schemeClr val="bg1"/>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8" y="1488566"/>
            <a:ext cx="4013385" cy="5193792"/>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marL="114300" indent="0" algn="just">
              <a:lnSpc>
                <a:spcPct val="90000"/>
              </a:lnSpc>
              <a:buSzPts val="950"/>
              <a:buNone/>
            </a:pPr>
            <a:r>
              <a:rPr lang="en-US" sz="950" b="1" dirty="0">
                <a:solidFill>
                  <a:schemeClr val="bg1"/>
                </a:solidFill>
                <a:latin typeface="Arial" panose="020B0604020202020204" pitchFamily="34" charset="0"/>
                <a:cs typeface="Arial" panose="020B0604020202020204" pitchFamily="34" charset="0"/>
              </a:rPr>
              <a:t>Over the past 30 days, in East Africa, above-average rainfall was observed in many parts of Tanzania, parts of east-central and southern Uganda, southern and northwestern Kenya, northern and central Burundi, Rwanda, far southeastern Somalia, and pockets of southwestern Ethiopia. Rainfall was below-average over southwestern South Sudan and parts of central and western Ethiopia. In Central Africa, rainfall was above-average across parts of central, eastern, and southeastern DRC. Below-average rainfall was observed in Equatorial Guinea, most of Gabon, most of Congo, much of DRC, southern CAR, and southern Cameroon. In West Africa, rainfall was above-average from coastal areas of eastern Liberia to southwestern Ghana. Rainfall was below average in central Liberia, parts of Ghana,  and southwestern and south-central Nigeria. In southern Africa, above-average rainfall was observed in pockets of north-central and east-central Namibia, eastern Zambia, west-central and parts of northern Mozambique, northeastern Zimbabwe, parts of southern Botswana, eastern and southern Lesotho, southeastern and central South Africa, Malawi, and southern, east-central, and far northern Madagascar. Below-average rainfall was observed in Angola, western Zambia, northern Namibia, northern and western Botswana, central and eastern Zimbabwe, eastern South Africa, southern and central Mozambique, </a:t>
            </a:r>
            <a:r>
              <a:rPr lang="en-US" sz="950" b="1" dirty="0" err="1">
                <a:solidFill>
                  <a:schemeClr val="bg1"/>
                </a:solidFill>
                <a:latin typeface="Arial" panose="020B0604020202020204" pitchFamily="34" charset="0"/>
                <a:cs typeface="Arial" panose="020B0604020202020204" pitchFamily="34" charset="0"/>
              </a:rPr>
              <a:t>Eswatini</a:t>
            </a:r>
            <a:r>
              <a:rPr lang="en-US" sz="950" b="1" dirty="0">
                <a:solidFill>
                  <a:schemeClr val="bg1"/>
                </a:solidFill>
                <a:latin typeface="Arial" panose="020B0604020202020204" pitchFamily="34" charset="0"/>
                <a:cs typeface="Arial" panose="020B0604020202020204" pitchFamily="34" charset="0"/>
              </a:rPr>
              <a:t>, and far southwestern, west-central, and parts of northern Madagascar.</a:t>
            </a:r>
          </a:p>
          <a:p>
            <a:pPr algn="just">
              <a:buClr>
                <a:schemeClr val="bg1"/>
              </a:buClr>
              <a:buSzPts val="950"/>
            </a:pPr>
            <a:endParaRPr lang="en-US" sz="950" b="1" dirty="0" smtClean="0">
              <a:solidFill>
                <a:schemeClr val="bg1"/>
              </a:solidFill>
              <a:latin typeface="+mj-lt"/>
            </a:endParaRPr>
          </a:p>
          <a:p>
            <a:pPr marL="114300" indent="0" algn="just">
              <a:buNone/>
            </a:pPr>
            <a:r>
              <a:rPr lang="en-US" sz="950" b="1" dirty="0">
                <a:solidFill>
                  <a:schemeClr val="bg1"/>
                </a:solidFill>
                <a:latin typeface="+mj-lt"/>
              </a:rPr>
              <a:t>During the past 7 days, in East Africa, rainfall was above-average in  many parts of west-central Ethiopia southeastern Uganda, western Rwanda, western Burundi, and most places in Tanzania. In central Africa, above-average rainfall was observed over pockets central DRC, parts of western Gabon, and parts of central Congo. Rainfall was below-average over parts of northern and southern DRC, Congo. In West Africa, rainfall was near-normal over most of the region. In southern Africa, rainfall was above-average over pockets of northeastern Zambia, western Angola, most places in Namibia, northeastern and south-central Mozambique, western South Africa, and northeastern Madagascar. Below-average rainfall was observed over eastern Angola, most of Zambia, Malawi, Zimbabwe, northern Botswana, western and north-central Mozambique, parts of Lesotho, </a:t>
            </a:r>
            <a:r>
              <a:rPr lang="en-US" sz="950" b="1" dirty="0" err="1">
                <a:solidFill>
                  <a:schemeClr val="bg1"/>
                </a:solidFill>
                <a:latin typeface="+mj-lt"/>
              </a:rPr>
              <a:t>Eswatini</a:t>
            </a:r>
            <a:r>
              <a:rPr lang="en-US" sz="950" b="1" dirty="0">
                <a:solidFill>
                  <a:schemeClr val="bg1"/>
                </a:solidFill>
                <a:latin typeface="+mj-lt"/>
              </a:rPr>
              <a:t>, eastern South Africa, and most of western and southern Madagascar. </a:t>
            </a:r>
          </a:p>
          <a:p>
            <a:pPr algn="just"/>
            <a:endParaRPr lang="en-US" sz="900" b="1" dirty="0">
              <a:solidFill>
                <a:schemeClr val="bg1"/>
              </a:solidFill>
            </a:endParaRPr>
          </a:p>
          <a:p>
            <a:pPr marL="152400" indent="0" algn="just">
              <a:buClrTx/>
              <a:buSzPts val="1200"/>
              <a:buNone/>
            </a:pPr>
            <a:r>
              <a:rPr lang="en-US" sz="950" b="1" dirty="0">
                <a:solidFill>
                  <a:schemeClr val="bg1"/>
                </a:solidFill>
                <a:latin typeface="+mj-lt"/>
              </a:rPr>
              <a:t>The Week-1 outlook calls for above-average rainfall in central and southwestern Ethiopia, southern Uganda, Rwanda, northwestern Tanzania, parts of western DRC,  western Angola, part of northwest Namibia, and part of northeastern South Africa. In contrast, there is an increased chance for below-average rainfall across coastal portions of the Gulf of Guinea region, northern Gabon, northern DRC, southern Cameroon, southeastern Angola, western and southern Zambia, southern Malawi, northern Zimbabwe, western, central, and southeastern Mozambique, part of northern Botswana, southern South Africa, and Lesotho. The Week-2 outlook primarily calls for above-average rainfall across the western parts of Central Africa, central and southwestern Ethiopia, western Angola, eastern Zambia, Malawi, southern Tanzania, northern Mozambique, </a:t>
            </a:r>
            <a:r>
              <a:rPr lang="en-US" sz="950" b="1" dirty="0" err="1">
                <a:solidFill>
                  <a:schemeClr val="bg1"/>
                </a:solidFill>
                <a:latin typeface="+mj-lt"/>
              </a:rPr>
              <a:t>Eswatini</a:t>
            </a:r>
            <a:r>
              <a:rPr lang="en-US" sz="950" b="1" dirty="0">
                <a:solidFill>
                  <a:schemeClr val="bg1"/>
                </a:solidFill>
                <a:latin typeface="+mj-lt"/>
              </a:rPr>
              <a:t>, and part of northeastern South Africa. Below-average rainfall is, however, expected in southeastern Angola, western and southern Zambia, northeastern Namibia, northwestern Botswana, northern Zimbabwe, part of western Mozambique, northwestern and southern Madagascar</a:t>
            </a:r>
            <a:r>
              <a:rPr lang="en-US" sz="950" b="1" dirty="0" smtClean="0">
                <a:solidFill>
                  <a:schemeClr val="bg1"/>
                </a:solidFill>
                <a:latin typeface="+mj-lt"/>
              </a:rPr>
              <a:t>.</a:t>
            </a:r>
            <a:endParaRPr lang="en-US" sz="950" b="1" dirty="0">
              <a:solidFill>
                <a:schemeClr val="bg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3493224"/>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lt1"/>
                </a:solidFill>
              </a:rPr>
              <a:t>During </a:t>
            </a:r>
            <a:r>
              <a:rPr lang="en-US" sz="1100" b="1" dirty="0">
                <a:solidFill>
                  <a:schemeClr val="lt1"/>
                </a:solidFill>
              </a:rPr>
              <a:t>the past 7 days, in East Africa, rainfall was </a:t>
            </a:r>
            <a:r>
              <a:rPr lang="en-US" sz="1100" b="1" dirty="0" smtClean="0">
                <a:solidFill>
                  <a:schemeClr val="lt1"/>
                </a:solidFill>
              </a:rPr>
              <a:t>above-average in Tanzania, pocket areas in west-central Ethiopia, part of Rwanda, part of Burundi, southeastern Uganda, and southwestern Kenya. In </a:t>
            </a:r>
            <a:r>
              <a:rPr lang="en-US" sz="1100" b="1" dirty="0">
                <a:solidFill>
                  <a:schemeClr val="lt1"/>
                </a:solidFill>
              </a:rPr>
              <a:t>central Africa, above-average rainfall was observed </a:t>
            </a:r>
            <a:r>
              <a:rPr lang="en-US" sz="1100" b="1" dirty="0" smtClean="0">
                <a:solidFill>
                  <a:schemeClr val="lt1"/>
                </a:solidFill>
              </a:rPr>
              <a:t>over </a:t>
            </a:r>
            <a:r>
              <a:rPr lang="en-US" sz="1100" b="1" dirty="0" smtClean="0">
                <a:solidFill>
                  <a:schemeClr val="lt1"/>
                </a:solidFill>
              </a:rPr>
              <a:t>western Gabon, south-central Congo, part of central and eastern DRC. </a:t>
            </a:r>
            <a:r>
              <a:rPr lang="en-US" sz="1100" b="1" dirty="0">
                <a:solidFill>
                  <a:schemeClr val="lt1"/>
                </a:solidFill>
              </a:rPr>
              <a:t>Rainfall was below-average </a:t>
            </a:r>
            <a:r>
              <a:rPr lang="en-US" sz="1100" b="1" dirty="0" smtClean="0">
                <a:solidFill>
                  <a:schemeClr val="lt1"/>
                </a:solidFill>
              </a:rPr>
              <a:t>over </a:t>
            </a:r>
            <a:r>
              <a:rPr lang="en-US" sz="1100" b="1" dirty="0" smtClean="0">
                <a:solidFill>
                  <a:schemeClr val="lt1"/>
                </a:solidFill>
              </a:rPr>
              <a:t>northern and southern DRC. </a:t>
            </a:r>
            <a:r>
              <a:rPr lang="en-US" sz="1100" b="1" dirty="0">
                <a:solidFill>
                  <a:schemeClr val="lt1"/>
                </a:solidFill>
              </a:rPr>
              <a:t>In West Africa, </a:t>
            </a:r>
            <a:r>
              <a:rPr lang="en-US" sz="1100" b="1" dirty="0" smtClean="0">
                <a:solidFill>
                  <a:schemeClr val="lt1"/>
                </a:solidFill>
              </a:rPr>
              <a:t>rainfall was </a:t>
            </a:r>
            <a:r>
              <a:rPr lang="en-US" sz="1100" b="1" dirty="0" smtClean="0">
                <a:solidFill>
                  <a:schemeClr val="lt1"/>
                </a:solidFill>
              </a:rPr>
              <a:t>near-average </a:t>
            </a:r>
            <a:r>
              <a:rPr lang="en-US" sz="1100" b="1" dirty="0" smtClean="0">
                <a:solidFill>
                  <a:schemeClr val="lt1"/>
                </a:solidFill>
              </a:rPr>
              <a:t>over most </a:t>
            </a:r>
            <a:r>
              <a:rPr lang="en-US" sz="1100" b="1" dirty="0" smtClean="0">
                <a:solidFill>
                  <a:schemeClr val="lt1"/>
                </a:solidFill>
              </a:rPr>
              <a:t>places of </a:t>
            </a:r>
            <a:r>
              <a:rPr lang="en-US" sz="1100" b="1" dirty="0" smtClean="0">
                <a:solidFill>
                  <a:schemeClr val="lt1"/>
                </a:solidFill>
              </a:rPr>
              <a:t>the region. In </a:t>
            </a:r>
            <a:r>
              <a:rPr lang="en-US" sz="1100" b="1" dirty="0">
                <a:solidFill>
                  <a:schemeClr val="lt1"/>
                </a:solidFill>
              </a:rPr>
              <a:t>southern Africa, rainfall was above-average </a:t>
            </a:r>
            <a:r>
              <a:rPr lang="en-US" sz="1100" b="1" dirty="0" smtClean="0">
                <a:solidFill>
                  <a:schemeClr val="lt1"/>
                </a:solidFill>
              </a:rPr>
              <a:t>western Angola, Namibia, part of western South Africa, northern Zambia, northern and southern Mozambique, and northeastern Madagascar. </a:t>
            </a:r>
            <a:r>
              <a:rPr lang="en-US" sz="1100" b="1" dirty="0">
                <a:solidFill>
                  <a:schemeClr val="lt1"/>
                </a:solidFill>
              </a:rPr>
              <a:t>Below-average rainfall was observed </a:t>
            </a:r>
            <a:r>
              <a:rPr lang="en-US" sz="1100" b="1" dirty="0" smtClean="0">
                <a:solidFill>
                  <a:schemeClr val="lt1"/>
                </a:solidFill>
              </a:rPr>
              <a:t>over </a:t>
            </a:r>
            <a:r>
              <a:rPr lang="en-US" sz="1100" b="1" dirty="0" smtClean="0">
                <a:solidFill>
                  <a:schemeClr val="lt1"/>
                </a:solidFill>
              </a:rPr>
              <a:t>eastern </a:t>
            </a:r>
            <a:r>
              <a:rPr lang="en-US" sz="1100" b="1" dirty="0" smtClean="0">
                <a:solidFill>
                  <a:schemeClr val="lt1"/>
                </a:solidFill>
              </a:rPr>
              <a:t>Angola, most of Zambia, </a:t>
            </a:r>
            <a:r>
              <a:rPr lang="en-US" sz="1100" b="1" dirty="0" smtClean="0">
                <a:solidFill>
                  <a:schemeClr val="lt1"/>
                </a:solidFill>
              </a:rPr>
              <a:t>central, </a:t>
            </a:r>
            <a:r>
              <a:rPr lang="en-US" sz="1100" b="1" dirty="0" smtClean="0">
                <a:solidFill>
                  <a:schemeClr val="lt1"/>
                </a:solidFill>
              </a:rPr>
              <a:t>and southern Malawi, Zimbabwe, northern </a:t>
            </a:r>
            <a:r>
              <a:rPr lang="en-US" sz="1100" b="1" dirty="0" smtClean="0">
                <a:solidFill>
                  <a:schemeClr val="lt1"/>
                </a:solidFill>
              </a:rPr>
              <a:t>Botswana</a:t>
            </a:r>
            <a:r>
              <a:rPr lang="en-US" sz="1100" b="1" dirty="0" smtClean="0">
                <a:solidFill>
                  <a:schemeClr val="lt1"/>
                </a:solidFill>
              </a:rPr>
              <a:t>, </a:t>
            </a:r>
            <a:r>
              <a:rPr lang="en-US" sz="1100" b="1" dirty="0" smtClean="0">
                <a:solidFill>
                  <a:schemeClr val="lt1"/>
                </a:solidFill>
              </a:rPr>
              <a:t>western and north-central Mozambique</a:t>
            </a:r>
            <a:r>
              <a:rPr lang="en-US" sz="1100" b="1" dirty="0" smtClean="0">
                <a:solidFill>
                  <a:schemeClr val="lt1"/>
                </a:solidFill>
              </a:rPr>
              <a:t>, </a:t>
            </a:r>
            <a:r>
              <a:rPr lang="en-US" sz="1100" b="1" dirty="0" err="1" smtClean="0">
                <a:solidFill>
                  <a:schemeClr val="lt1"/>
                </a:solidFill>
              </a:rPr>
              <a:t>Eswatini</a:t>
            </a:r>
            <a:r>
              <a:rPr lang="en-US" sz="1100" b="1" dirty="0" smtClean="0">
                <a:solidFill>
                  <a:schemeClr val="lt1"/>
                </a:solidFill>
              </a:rPr>
              <a:t>, </a:t>
            </a:r>
            <a:r>
              <a:rPr lang="en-US" sz="1100" b="1" dirty="0" smtClean="0">
                <a:solidFill>
                  <a:schemeClr val="lt1"/>
                </a:solidFill>
              </a:rPr>
              <a:t>eastern </a:t>
            </a:r>
            <a:r>
              <a:rPr lang="en-US" sz="1100" b="1" dirty="0" smtClean="0">
                <a:solidFill>
                  <a:schemeClr val="lt1"/>
                </a:solidFill>
              </a:rPr>
              <a:t>South Africa, </a:t>
            </a:r>
            <a:r>
              <a:rPr lang="en-US" sz="1100" b="1" dirty="0" smtClean="0">
                <a:solidFill>
                  <a:schemeClr val="lt1"/>
                </a:solidFill>
              </a:rPr>
              <a:t>western, central, and southern </a:t>
            </a:r>
            <a:r>
              <a:rPr lang="en-US" sz="1100" b="1" dirty="0" smtClean="0">
                <a:solidFill>
                  <a:schemeClr val="lt1"/>
                </a:solidFill>
              </a:rPr>
              <a:t>Madagascar. </a:t>
            </a:r>
          </a:p>
          <a:p>
            <a:pPr marL="152400" algn="just">
              <a:buClrTx/>
              <a:buSzPts val="1200"/>
            </a:pPr>
            <a:r>
              <a:rPr lang="en-US" sz="1100" b="1" dirty="0" smtClean="0">
                <a:solidFill>
                  <a:schemeClr val="lt1"/>
                </a:solidFill>
              </a:rPr>
              <a:t> </a:t>
            </a:r>
            <a:endParaRPr lang="en-US" sz="1100" b="1" i="0" u="none" strike="noStrike" cap="none" dirty="0">
              <a:solidFill>
                <a:schemeClr val="bg1"/>
              </a:solidFill>
              <a:sym typeface="Aria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a:t>
            </a:r>
            <a:r>
              <a:rPr lang="en-US" sz="1100" b="1" dirty="0" smtClean="0">
                <a:solidFill>
                  <a:schemeClr val="bg1"/>
                </a:solidFill>
              </a:rPr>
              <a:t>in central and southwestern Ethiopia, </a:t>
            </a:r>
            <a:r>
              <a:rPr lang="en-US" sz="1100" b="1" dirty="0" smtClean="0">
                <a:solidFill>
                  <a:schemeClr val="bg1"/>
                </a:solidFill>
              </a:rPr>
              <a:t>southern </a:t>
            </a:r>
            <a:r>
              <a:rPr lang="en-US" sz="1100" b="1" dirty="0" smtClean="0">
                <a:solidFill>
                  <a:schemeClr val="bg1"/>
                </a:solidFill>
              </a:rPr>
              <a:t>Uganda, </a:t>
            </a:r>
            <a:r>
              <a:rPr lang="en-US" sz="1100" b="1" dirty="0" smtClean="0">
                <a:solidFill>
                  <a:schemeClr val="bg1"/>
                </a:solidFill>
              </a:rPr>
              <a:t>Rwanda</a:t>
            </a:r>
            <a:r>
              <a:rPr lang="en-US" sz="1100" b="1" dirty="0" smtClean="0">
                <a:solidFill>
                  <a:schemeClr val="bg1"/>
                </a:solidFill>
              </a:rPr>
              <a:t>, </a:t>
            </a:r>
            <a:r>
              <a:rPr lang="en-US" sz="1100" b="1" dirty="0" smtClean="0">
                <a:solidFill>
                  <a:schemeClr val="bg1"/>
                </a:solidFill>
              </a:rPr>
              <a:t>northwestern Tanzania</a:t>
            </a:r>
            <a:r>
              <a:rPr lang="en-US" sz="1100" b="1" dirty="0" smtClean="0">
                <a:solidFill>
                  <a:schemeClr val="bg1"/>
                </a:solidFill>
              </a:rPr>
              <a:t>, parts of </a:t>
            </a:r>
            <a:r>
              <a:rPr lang="en-US" sz="1100" b="1" dirty="0" smtClean="0">
                <a:solidFill>
                  <a:schemeClr val="bg1"/>
                </a:solidFill>
              </a:rPr>
              <a:t>western DRC,  western Angola, part of northwest Namibia, and part of northeastern South </a:t>
            </a:r>
            <a:r>
              <a:rPr lang="en-US" sz="1100" b="1" dirty="0" smtClean="0">
                <a:solidFill>
                  <a:schemeClr val="bg1"/>
                </a:solidFill>
              </a:rPr>
              <a:t>Africa. </a:t>
            </a:r>
            <a:r>
              <a:rPr lang="en-US" sz="1100" b="1" dirty="0">
                <a:solidFill>
                  <a:schemeClr val="bg1"/>
                </a:solidFill>
              </a:rPr>
              <a:t>In contrast, there is an increased chance for below-average </a:t>
            </a:r>
            <a:r>
              <a:rPr lang="en-US" sz="1100" b="1" dirty="0" smtClean="0">
                <a:solidFill>
                  <a:schemeClr val="bg1"/>
                </a:solidFill>
              </a:rPr>
              <a:t>rainfall across coastal portions of the Gulf of Guinea region, </a:t>
            </a:r>
            <a:r>
              <a:rPr lang="en-US" sz="1100" b="1" dirty="0" smtClean="0">
                <a:solidFill>
                  <a:schemeClr val="bg1"/>
                </a:solidFill>
              </a:rPr>
              <a:t>northern Gabon, northern DRC, southern </a:t>
            </a:r>
            <a:r>
              <a:rPr lang="en-US" sz="1100" b="1" dirty="0" smtClean="0">
                <a:solidFill>
                  <a:schemeClr val="bg1"/>
                </a:solidFill>
              </a:rPr>
              <a:t>Cameroon, southeastern Angola, </a:t>
            </a:r>
            <a:r>
              <a:rPr lang="en-US" sz="1100" b="1" dirty="0" smtClean="0">
                <a:solidFill>
                  <a:schemeClr val="bg1"/>
                </a:solidFill>
              </a:rPr>
              <a:t>western </a:t>
            </a:r>
            <a:r>
              <a:rPr lang="en-US" sz="1100" b="1" dirty="0" smtClean="0">
                <a:solidFill>
                  <a:schemeClr val="bg1"/>
                </a:solidFill>
              </a:rPr>
              <a:t>and southern Zambia, </a:t>
            </a:r>
            <a:r>
              <a:rPr lang="en-US" sz="1100" b="1" dirty="0" smtClean="0">
                <a:solidFill>
                  <a:schemeClr val="bg1"/>
                </a:solidFill>
              </a:rPr>
              <a:t>southern </a:t>
            </a:r>
            <a:r>
              <a:rPr lang="en-US" sz="1100" b="1" dirty="0" smtClean="0">
                <a:solidFill>
                  <a:schemeClr val="bg1"/>
                </a:solidFill>
              </a:rPr>
              <a:t>Malawi, </a:t>
            </a:r>
            <a:r>
              <a:rPr lang="en-US" sz="1100" b="1" dirty="0" smtClean="0">
                <a:solidFill>
                  <a:schemeClr val="bg1"/>
                </a:solidFill>
              </a:rPr>
              <a:t>northern </a:t>
            </a:r>
            <a:r>
              <a:rPr lang="en-US" sz="1100" b="1" dirty="0" smtClean="0">
                <a:solidFill>
                  <a:schemeClr val="bg1"/>
                </a:solidFill>
              </a:rPr>
              <a:t>Zimbabwe, </a:t>
            </a:r>
            <a:r>
              <a:rPr lang="en-US" sz="1100" b="1" dirty="0" smtClean="0">
                <a:solidFill>
                  <a:schemeClr val="bg1"/>
                </a:solidFill>
              </a:rPr>
              <a:t>western, central, and southeastern </a:t>
            </a:r>
            <a:r>
              <a:rPr lang="en-US" sz="1100" b="1" dirty="0" smtClean="0">
                <a:solidFill>
                  <a:schemeClr val="bg1"/>
                </a:solidFill>
              </a:rPr>
              <a:t>Mozambique, </a:t>
            </a:r>
            <a:r>
              <a:rPr lang="en-US" sz="1100" b="1" dirty="0" smtClean="0">
                <a:solidFill>
                  <a:schemeClr val="bg1"/>
                </a:solidFill>
              </a:rPr>
              <a:t>part of northern Botswana</a:t>
            </a:r>
            <a:r>
              <a:rPr lang="en-US" sz="1100" b="1" dirty="0" smtClean="0">
                <a:solidFill>
                  <a:schemeClr val="bg1"/>
                </a:solidFill>
              </a:rPr>
              <a:t>, </a:t>
            </a:r>
            <a:r>
              <a:rPr lang="en-US" sz="1100" b="1" dirty="0" smtClean="0">
                <a:solidFill>
                  <a:schemeClr val="bg1"/>
                </a:solidFill>
              </a:rPr>
              <a:t>southern </a:t>
            </a:r>
            <a:r>
              <a:rPr lang="en-US" sz="1100" b="1" dirty="0" smtClean="0">
                <a:solidFill>
                  <a:schemeClr val="bg1"/>
                </a:solidFill>
              </a:rPr>
              <a:t>South Africa, </a:t>
            </a:r>
            <a:r>
              <a:rPr lang="en-US" sz="1100" b="1" dirty="0" smtClean="0">
                <a:solidFill>
                  <a:schemeClr val="bg1"/>
                </a:solidFill>
              </a:rPr>
              <a:t>and Lesotho. </a:t>
            </a:r>
            <a:r>
              <a:rPr lang="en-US" sz="1100" b="1" dirty="0" smtClean="0">
                <a:solidFill>
                  <a:schemeClr val="bg1"/>
                </a:solidFill>
              </a:rPr>
              <a:t>The </a:t>
            </a:r>
            <a:r>
              <a:rPr lang="en-US" sz="1100" b="1" dirty="0">
                <a:solidFill>
                  <a:schemeClr val="bg1"/>
                </a:solidFill>
              </a:rPr>
              <a:t>Week-2 outlook </a:t>
            </a:r>
            <a:r>
              <a:rPr lang="en-US" sz="1100" b="1" dirty="0" smtClean="0">
                <a:solidFill>
                  <a:schemeClr val="bg1"/>
                </a:solidFill>
              </a:rPr>
              <a:t>primarily calls </a:t>
            </a:r>
            <a:r>
              <a:rPr lang="en-US" sz="1100" b="1" dirty="0">
                <a:solidFill>
                  <a:schemeClr val="bg1"/>
                </a:solidFill>
              </a:rPr>
              <a:t>for </a:t>
            </a:r>
            <a:r>
              <a:rPr lang="en-US" sz="1100" b="1" dirty="0" smtClean="0">
                <a:solidFill>
                  <a:schemeClr val="bg1"/>
                </a:solidFill>
              </a:rPr>
              <a:t>above-average rainfall across the western parts of Central Africa, central and southwestern Ethiopia, western Angola, eastern Zambia, Malawi, southern Tanzania, northern Mozambique, </a:t>
            </a:r>
            <a:r>
              <a:rPr lang="en-US" sz="1100" b="1" dirty="0" err="1" smtClean="0">
                <a:solidFill>
                  <a:schemeClr val="bg1"/>
                </a:solidFill>
              </a:rPr>
              <a:t>Eswatini</a:t>
            </a:r>
            <a:r>
              <a:rPr lang="en-US" sz="1100" b="1" dirty="0" smtClean="0">
                <a:solidFill>
                  <a:schemeClr val="bg1"/>
                </a:solidFill>
              </a:rPr>
              <a:t>, and part of northeastern South Africa. Below-average </a:t>
            </a:r>
            <a:r>
              <a:rPr lang="en-US" sz="1100" b="1" dirty="0" smtClean="0">
                <a:solidFill>
                  <a:schemeClr val="bg1"/>
                </a:solidFill>
              </a:rPr>
              <a:t>rainfall </a:t>
            </a:r>
            <a:r>
              <a:rPr lang="en-US" sz="1100" b="1" dirty="0" smtClean="0">
                <a:solidFill>
                  <a:schemeClr val="bg1"/>
                </a:solidFill>
              </a:rPr>
              <a:t>is, however, </a:t>
            </a:r>
            <a:r>
              <a:rPr lang="en-US" sz="1100" b="1" dirty="0" smtClean="0">
                <a:solidFill>
                  <a:schemeClr val="bg1"/>
                </a:solidFill>
              </a:rPr>
              <a:t>expected </a:t>
            </a:r>
            <a:r>
              <a:rPr lang="en-US" sz="1100" b="1" dirty="0" smtClean="0">
                <a:solidFill>
                  <a:schemeClr val="bg1"/>
                </a:solidFill>
              </a:rPr>
              <a:t>in southeastern Angola, western and southern Zambia, northeastern Namibia, northwestern Botswana, northern Zimbabwe, part of western Mozambique, northwestern and southern Madagascar.</a:t>
            </a:r>
            <a:endParaRPr lang="en-US" sz="11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0" y="4553141"/>
            <a:ext cx="9100457" cy="1802761"/>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950" b="1" dirty="0" smtClean="0">
                <a:solidFill>
                  <a:schemeClr val="accent3"/>
                </a:solidFill>
                <a:latin typeface="+mj-lt"/>
              </a:rPr>
              <a:t>Over </a:t>
            </a:r>
            <a:r>
              <a:rPr lang="en-US" sz="950" b="1" dirty="0">
                <a:solidFill>
                  <a:schemeClr val="accent3"/>
                </a:solidFill>
                <a:latin typeface="+mj-lt"/>
              </a:rPr>
              <a:t>the past 90 days, in East Africa, above-average rainfall was observed in </a:t>
            </a:r>
            <a:r>
              <a:rPr lang="en-US" sz="950" b="1" dirty="0" smtClean="0">
                <a:solidFill>
                  <a:schemeClr val="accent3"/>
                </a:solidFill>
                <a:latin typeface="+mj-lt"/>
              </a:rPr>
              <a:t>South </a:t>
            </a:r>
            <a:r>
              <a:rPr lang="en-US" sz="950" b="1" dirty="0">
                <a:solidFill>
                  <a:schemeClr val="accent3"/>
                </a:solidFill>
                <a:latin typeface="+mj-lt"/>
              </a:rPr>
              <a:t>Sudan, Kenya, Tanzania, </a:t>
            </a:r>
            <a:r>
              <a:rPr lang="en-US" sz="950" b="1" dirty="0" smtClean="0">
                <a:solidFill>
                  <a:schemeClr val="accent3"/>
                </a:solidFill>
                <a:latin typeface="+mj-lt"/>
              </a:rPr>
              <a:t>Burundi, Rwanda, Uganda</a:t>
            </a:r>
            <a:r>
              <a:rPr lang="en-US" sz="950" b="1" dirty="0">
                <a:solidFill>
                  <a:schemeClr val="accent3"/>
                </a:solidFill>
                <a:latin typeface="+mj-lt"/>
              </a:rPr>
              <a:t>, </a:t>
            </a:r>
            <a:r>
              <a:rPr lang="en-US" sz="950" b="1" dirty="0" smtClean="0">
                <a:solidFill>
                  <a:schemeClr val="accent3"/>
                </a:solidFill>
                <a:latin typeface="+mj-lt"/>
              </a:rPr>
              <a:t>central </a:t>
            </a:r>
            <a:r>
              <a:rPr lang="en-US" sz="950" b="1" dirty="0">
                <a:solidFill>
                  <a:schemeClr val="accent3"/>
                </a:solidFill>
                <a:latin typeface="+mj-lt"/>
              </a:rPr>
              <a:t>Eritrea, </a:t>
            </a:r>
            <a:r>
              <a:rPr lang="en-US" sz="950" b="1" dirty="0" smtClean="0">
                <a:solidFill>
                  <a:schemeClr val="accent3"/>
                </a:solidFill>
                <a:latin typeface="+mj-lt"/>
              </a:rPr>
              <a:t>western</a:t>
            </a:r>
            <a:r>
              <a:rPr lang="en-US" sz="950" b="1" dirty="0">
                <a:solidFill>
                  <a:schemeClr val="accent3"/>
                </a:solidFill>
                <a:latin typeface="+mj-lt"/>
              </a:rPr>
              <a:t>, </a:t>
            </a:r>
            <a:r>
              <a:rPr lang="en-US" sz="950" b="1" dirty="0" smtClean="0">
                <a:solidFill>
                  <a:schemeClr val="accent3"/>
                </a:solidFill>
                <a:latin typeface="+mj-lt"/>
              </a:rPr>
              <a:t>and southern </a:t>
            </a:r>
            <a:r>
              <a:rPr lang="en-US" sz="950" b="1" dirty="0">
                <a:solidFill>
                  <a:schemeClr val="accent3"/>
                </a:solidFill>
                <a:latin typeface="+mj-lt"/>
              </a:rPr>
              <a:t>Ethiopia, </a:t>
            </a:r>
            <a:r>
              <a:rPr lang="en-US" sz="950" b="1" dirty="0" smtClean="0">
                <a:solidFill>
                  <a:schemeClr val="accent3"/>
                </a:solidFill>
                <a:latin typeface="+mj-lt"/>
              </a:rPr>
              <a:t>southern</a:t>
            </a:r>
            <a:r>
              <a:rPr lang="en-US" sz="950" b="1" dirty="0">
                <a:solidFill>
                  <a:schemeClr val="accent3"/>
                </a:solidFill>
                <a:latin typeface="+mj-lt"/>
              </a:rPr>
              <a:t>, central, </a:t>
            </a:r>
            <a:r>
              <a:rPr lang="en-US" sz="950" b="1" dirty="0" smtClean="0">
                <a:solidFill>
                  <a:schemeClr val="accent3"/>
                </a:solidFill>
                <a:latin typeface="+mj-lt"/>
              </a:rPr>
              <a:t>and western </a:t>
            </a:r>
            <a:r>
              <a:rPr lang="en-US" sz="950" b="1" dirty="0">
                <a:solidFill>
                  <a:schemeClr val="accent3"/>
                </a:solidFill>
                <a:latin typeface="+mj-lt"/>
              </a:rPr>
              <a:t>Somalia. Rainfall was below-average over </a:t>
            </a:r>
            <a:r>
              <a:rPr lang="en-US" sz="950" b="1" dirty="0" smtClean="0">
                <a:solidFill>
                  <a:schemeClr val="accent3"/>
                </a:solidFill>
                <a:latin typeface="+mj-lt"/>
              </a:rPr>
              <a:t>parts of central Ethiopia and southeastern South Sudan. In </a:t>
            </a:r>
            <a:r>
              <a:rPr lang="en-US" sz="950" b="1" dirty="0">
                <a:solidFill>
                  <a:schemeClr val="accent3"/>
                </a:solidFill>
                <a:latin typeface="+mj-lt"/>
              </a:rPr>
              <a:t>Central Africa, rainfall was above-average in </a:t>
            </a:r>
            <a:r>
              <a:rPr lang="en-US" sz="950" b="1" dirty="0" smtClean="0">
                <a:solidFill>
                  <a:schemeClr val="accent3"/>
                </a:solidFill>
                <a:latin typeface="+mj-lt"/>
              </a:rPr>
              <a:t>CAR</a:t>
            </a:r>
            <a:r>
              <a:rPr lang="en-US" sz="950" b="1" dirty="0" smtClean="0">
                <a:solidFill>
                  <a:schemeClr val="accent3"/>
                </a:solidFill>
                <a:latin typeface="+mj-lt"/>
              </a:rPr>
              <a:t>, much of northern, eastern, and central DRC, northern, central, and southwestern Congo</a:t>
            </a:r>
            <a:r>
              <a:rPr lang="en-US" sz="950" b="1" dirty="0">
                <a:solidFill>
                  <a:schemeClr val="accent3"/>
                </a:solidFill>
                <a:latin typeface="+mj-lt"/>
              </a:rPr>
              <a:t>, </a:t>
            </a:r>
            <a:r>
              <a:rPr lang="en-US" sz="950" b="1" dirty="0" smtClean="0">
                <a:solidFill>
                  <a:schemeClr val="accent3"/>
                </a:solidFill>
                <a:latin typeface="+mj-lt"/>
              </a:rPr>
              <a:t>parts of central, northwestern, </a:t>
            </a:r>
            <a:r>
              <a:rPr lang="en-US" sz="950" b="1" dirty="0">
                <a:solidFill>
                  <a:schemeClr val="accent3"/>
                </a:solidFill>
                <a:latin typeface="+mj-lt"/>
              </a:rPr>
              <a:t>and </a:t>
            </a:r>
            <a:r>
              <a:rPr lang="en-US" sz="950" b="1" dirty="0" smtClean="0">
                <a:solidFill>
                  <a:schemeClr val="accent3"/>
                </a:solidFill>
                <a:latin typeface="+mj-lt"/>
              </a:rPr>
              <a:t>south-central </a:t>
            </a:r>
            <a:r>
              <a:rPr lang="en-US" sz="950" b="1" dirty="0">
                <a:solidFill>
                  <a:schemeClr val="accent3"/>
                </a:solidFill>
                <a:latin typeface="+mj-lt"/>
              </a:rPr>
              <a:t>Gabon, </a:t>
            </a:r>
            <a:r>
              <a:rPr lang="en-US" sz="950" b="1" dirty="0" smtClean="0">
                <a:solidFill>
                  <a:schemeClr val="accent3"/>
                </a:solidFill>
                <a:latin typeface="+mj-lt"/>
              </a:rPr>
              <a:t>western and northern Equatorial Guinea, southern </a:t>
            </a:r>
            <a:r>
              <a:rPr lang="en-US" sz="950" b="1" dirty="0" smtClean="0">
                <a:solidFill>
                  <a:schemeClr val="accent3"/>
                </a:solidFill>
                <a:latin typeface="+mj-lt"/>
              </a:rPr>
              <a:t>Chad</a:t>
            </a:r>
            <a:r>
              <a:rPr lang="en-US" sz="950" b="1" dirty="0" smtClean="0">
                <a:solidFill>
                  <a:schemeClr val="accent3"/>
                </a:solidFill>
                <a:latin typeface="+mj-lt"/>
              </a:rPr>
              <a:t>, and </a:t>
            </a:r>
            <a:r>
              <a:rPr lang="en-US" sz="950" b="1" dirty="0" smtClean="0">
                <a:solidFill>
                  <a:schemeClr val="accent3"/>
                </a:solidFill>
                <a:latin typeface="+mj-lt"/>
              </a:rPr>
              <a:t>southwestern </a:t>
            </a:r>
            <a:r>
              <a:rPr lang="en-US" sz="950" b="1" dirty="0" smtClean="0">
                <a:solidFill>
                  <a:schemeClr val="accent3"/>
                </a:solidFill>
                <a:latin typeface="+mj-lt"/>
              </a:rPr>
              <a:t>and </a:t>
            </a:r>
            <a:r>
              <a:rPr lang="en-US" sz="950" b="1" dirty="0" smtClean="0">
                <a:solidFill>
                  <a:schemeClr val="accent3"/>
                </a:solidFill>
                <a:latin typeface="+mj-lt"/>
              </a:rPr>
              <a:t>eastern </a:t>
            </a:r>
            <a:r>
              <a:rPr lang="en-US" sz="950" b="1" dirty="0">
                <a:solidFill>
                  <a:schemeClr val="accent3"/>
                </a:solidFill>
                <a:latin typeface="+mj-lt"/>
              </a:rPr>
              <a:t>Cameroon. Rainfall was below-average over </a:t>
            </a:r>
            <a:r>
              <a:rPr lang="en-US" sz="950" b="1" dirty="0" smtClean="0">
                <a:solidFill>
                  <a:schemeClr val="accent3"/>
                </a:solidFill>
                <a:latin typeface="+mj-lt"/>
              </a:rPr>
              <a:t>west-central </a:t>
            </a:r>
            <a:r>
              <a:rPr lang="en-US" sz="950" b="1" dirty="0" smtClean="0">
                <a:solidFill>
                  <a:schemeClr val="accent3"/>
                </a:solidFill>
                <a:latin typeface="+mj-lt"/>
              </a:rPr>
              <a:t>Cameroon</a:t>
            </a:r>
            <a:r>
              <a:rPr lang="en-US" sz="950" b="1" dirty="0">
                <a:solidFill>
                  <a:schemeClr val="accent3"/>
                </a:solidFill>
                <a:latin typeface="+mj-lt"/>
              </a:rPr>
              <a:t>, </a:t>
            </a:r>
            <a:r>
              <a:rPr lang="en-US" sz="950" b="1" dirty="0" smtClean="0">
                <a:solidFill>
                  <a:schemeClr val="accent3"/>
                </a:solidFill>
                <a:latin typeface="+mj-lt"/>
              </a:rPr>
              <a:t>northern</a:t>
            </a:r>
            <a:r>
              <a:rPr lang="en-US" sz="950" b="1" dirty="0" smtClean="0">
                <a:solidFill>
                  <a:schemeClr val="accent3"/>
                </a:solidFill>
                <a:latin typeface="+mj-lt"/>
              </a:rPr>
              <a:t>, west-central, and eastern </a:t>
            </a:r>
            <a:r>
              <a:rPr lang="en-US" sz="950" b="1" dirty="0">
                <a:solidFill>
                  <a:schemeClr val="accent3"/>
                </a:solidFill>
                <a:latin typeface="+mj-lt"/>
              </a:rPr>
              <a:t>Gabon, </a:t>
            </a:r>
            <a:r>
              <a:rPr lang="en-US" sz="950" b="1" dirty="0" smtClean="0">
                <a:solidFill>
                  <a:schemeClr val="accent3"/>
                </a:solidFill>
                <a:latin typeface="+mj-lt"/>
              </a:rPr>
              <a:t>south-central </a:t>
            </a:r>
            <a:r>
              <a:rPr lang="en-US" sz="950" b="1" dirty="0" smtClean="0">
                <a:solidFill>
                  <a:schemeClr val="accent3"/>
                </a:solidFill>
                <a:latin typeface="+mj-lt"/>
              </a:rPr>
              <a:t>Congo</a:t>
            </a:r>
            <a:r>
              <a:rPr lang="en-US" sz="950" b="1" dirty="0" smtClean="0">
                <a:solidFill>
                  <a:schemeClr val="accent3"/>
                </a:solidFill>
                <a:latin typeface="+mj-lt"/>
              </a:rPr>
              <a:t>, and pockets </a:t>
            </a:r>
            <a:r>
              <a:rPr lang="en-US" sz="950" b="1" dirty="0">
                <a:solidFill>
                  <a:schemeClr val="accent3"/>
                </a:solidFill>
                <a:latin typeface="+mj-lt"/>
              </a:rPr>
              <a:t>of </a:t>
            </a:r>
            <a:r>
              <a:rPr lang="en-US" sz="950" b="1" dirty="0" smtClean="0">
                <a:solidFill>
                  <a:schemeClr val="accent3"/>
                </a:solidFill>
                <a:latin typeface="+mj-lt"/>
              </a:rPr>
              <a:t>southern and central DRC. </a:t>
            </a:r>
            <a:r>
              <a:rPr lang="en-US" sz="950" b="1" dirty="0">
                <a:solidFill>
                  <a:schemeClr val="accent3"/>
                </a:solidFill>
                <a:latin typeface="+mj-lt"/>
              </a:rPr>
              <a:t>In West Africa, rainfall was above-average over </a:t>
            </a:r>
            <a:r>
              <a:rPr lang="en-US" sz="950" b="1" dirty="0" smtClean="0">
                <a:solidFill>
                  <a:schemeClr val="accent3"/>
                </a:solidFill>
                <a:latin typeface="+mj-lt"/>
              </a:rPr>
              <a:t>western and southeastern Guinea</a:t>
            </a:r>
            <a:r>
              <a:rPr lang="en-US" sz="950" b="1" dirty="0">
                <a:solidFill>
                  <a:schemeClr val="accent3"/>
                </a:solidFill>
                <a:latin typeface="+mj-lt"/>
              </a:rPr>
              <a:t>, Sierra Leone, </a:t>
            </a:r>
            <a:r>
              <a:rPr lang="en-US" sz="950" b="1" dirty="0" smtClean="0">
                <a:solidFill>
                  <a:schemeClr val="accent3"/>
                </a:solidFill>
                <a:latin typeface="+mj-lt"/>
              </a:rPr>
              <a:t>western and north-central </a:t>
            </a:r>
            <a:r>
              <a:rPr lang="en-US" sz="950" b="1" dirty="0">
                <a:solidFill>
                  <a:schemeClr val="accent3"/>
                </a:solidFill>
                <a:latin typeface="+mj-lt"/>
              </a:rPr>
              <a:t>Liberia, many parts of Cote </a:t>
            </a:r>
            <a:r>
              <a:rPr lang="en-US" sz="950" b="1" dirty="0" smtClean="0">
                <a:solidFill>
                  <a:schemeClr val="accent3"/>
                </a:solidFill>
                <a:latin typeface="+mj-lt"/>
              </a:rPr>
              <a:t>d’Ivoire, </a:t>
            </a:r>
            <a:r>
              <a:rPr lang="en-US" sz="950" b="1" dirty="0" smtClean="0">
                <a:solidFill>
                  <a:schemeClr val="accent3"/>
                </a:solidFill>
                <a:latin typeface="+mj-lt"/>
              </a:rPr>
              <a:t>southern Ghana, southern Togo</a:t>
            </a:r>
            <a:r>
              <a:rPr lang="en-US" sz="950" b="1" dirty="0">
                <a:solidFill>
                  <a:schemeClr val="accent3"/>
                </a:solidFill>
                <a:latin typeface="+mj-lt"/>
              </a:rPr>
              <a:t>, </a:t>
            </a:r>
            <a:r>
              <a:rPr lang="en-US" sz="950" b="1" dirty="0" smtClean="0">
                <a:solidFill>
                  <a:schemeClr val="accent3"/>
                </a:solidFill>
                <a:latin typeface="+mj-lt"/>
              </a:rPr>
              <a:t>and </a:t>
            </a:r>
            <a:r>
              <a:rPr lang="en-US" sz="950" b="1" dirty="0" smtClean="0">
                <a:solidFill>
                  <a:schemeClr val="accent3"/>
                </a:solidFill>
                <a:latin typeface="+mj-lt"/>
              </a:rPr>
              <a:t>southwestern, </a:t>
            </a:r>
            <a:r>
              <a:rPr lang="en-US" sz="950" b="1" dirty="0" smtClean="0">
                <a:solidFill>
                  <a:schemeClr val="accent3"/>
                </a:solidFill>
                <a:latin typeface="+mj-lt"/>
              </a:rPr>
              <a:t>and parts of central Nigeria</a:t>
            </a:r>
            <a:r>
              <a:rPr lang="en-US" sz="950" b="1" dirty="0">
                <a:solidFill>
                  <a:schemeClr val="accent3"/>
                </a:solidFill>
                <a:latin typeface="+mj-lt"/>
              </a:rPr>
              <a:t>. Below-average rainfall was observed over </a:t>
            </a:r>
            <a:r>
              <a:rPr lang="en-US" sz="950" b="1" dirty="0" smtClean="0">
                <a:solidFill>
                  <a:schemeClr val="accent3"/>
                </a:solidFill>
                <a:latin typeface="+mj-lt"/>
              </a:rPr>
              <a:t>parts </a:t>
            </a:r>
            <a:r>
              <a:rPr lang="en-US" sz="950" b="1" dirty="0" smtClean="0">
                <a:solidFill>
                  <a:schemeClr val="accent3"/>
                </a:solidFill>
                <a:latin typeface="+mj-lt"/>
              </a:rPr>
              <a:t>of southwestern Cote d’Ivoire, central Guinea, south-central and southeastern Liberia, </a:t>
            </a:r>
            <a:r>
              <a:rPr lang="en-US" sz="950" b="1" dirty="0" smtClean="0">
                <a:solidFill>
                  <a:schemeClr val="accent3"/>
                </a:solidFill>
                <a:latin typeface="+mj-lt"/>
              </a:rPr>
              <a:t>and southern </a:t>
            </a:r>
            <a:r>
              <a:rPr lang="en-US" sz="950" b="1" dirty="0">
                <a:solidFill>
                  <a:schemeClr val="accent3"/>
                </a:solidFill>
                <a:latin typeface="+mj-lt"/>
              </a:rPr>
              <a:t>Nigeria. In southern Africa, above-average rainfall was observed over </a:t>
            </a:r>
            <a:r>
              <a:rPr lang="en-US" sz="950" b="1" dirty="0" smtClean="0">
                <a:solidFill>
                  <a:schemeClr val="accent3"/>
                </a:solidFill>
                <a:latin typeface="+mj-lt"/>
              </a:rPr>
              <a:t>most of western Angola</a:t>
            </a:r>
            <a:r>
              <a:rPr lang="en-US" sz="950" b="1" dirty="0">
                <a:solidFill>
                  <a:schemeClr val="accent3"/>
                </a:solidFill>
                <a:latin typeface="+mj-lt"/>
              </a:rPr>
              <a:t>, </a:t>
            </a:r>
            <a:r>
              <a:rPr lang="en-US" sz="950" b="1" dirty="0" smtClean="0">
                <a:solidFill>
                  <a:schemeClr val="accent3"/>
                </a:solidFill>
                <a:latin typeface="+mj-lt"/>
              </a:rPr>
              <a:t>northwestern </a:t>
            </a:r>
            <a:r>
              <a:rPr lang="en-US" sz="950" b="1" dirty="0">
                <a:solidFill>
                  <a:schemeClr val="accent3"/>
                </a:solidFill>
                <a:latin typeface="+mj-lt"/>
              </a:rPr>
              <a:t>Namibia, </a:t>
            </a:r>
            <a:r>
              <a:rPr lang="en-US" sz="950" b="1" dirty="0" smtClean="0">
                <a:solidFill>
                  <a:schemeClr val="accent3"/>
                </a:solidFill>
                <a:latin typeface="+mj-lt"/>
              </a:rPr>
              <a:t>northern Zambia</a:t>
            </a:r>
            <a:r>
              <a:rPr lang="en-US" sz="950" b="1" dirty="0">
                <a:solidFill>
                  <a:schemeClr val="accent3"/>
                </a:solidFill>
                <a:latin typeface="+mj-lt"/>
              </a:rPr>
              <a:t>, </a:t>
            </a:r>
            <a:r>
              <a:rPr lang="en-US" sz="950" b="1" dirty="0" smtClean="0">
                <a:solidFill>
                  <a:schemeClr val="accent3"/>
                </a:solidFill>
                <a:latin typeface="+mj-lt"/>
              </a:rPr>
              <a:t>southern</a:t>
            </a:r>
            <a:r>
              <a:rPr lang="en-US" sz="950" b="1" dirty="0" smtClean="0">
                <a:solidFill>
                  <a:schemeClr val="accent3"/>
                </a:solidFill>
                <a:latin typeface="+mj-lt"/>
              </a:rPr>
              <a:t>, parts of west-central, and northern Mozambique</a:t>
            </a:r>
            <a:r>
              <a:rPr lang="en-US" sz="950" b="1" dirty="0">
                <a:solidFill>
                  <a:schemeClr val="accent3"/>
                </a:solidFill>
                <a:latin typeface="+mj-lt"/>
              </a:rPr>
              <a:t>, eastern </a:t>
            </a:r>
            <a:r>
              <a:rPr lang="en-US" sz="950" b="1" dirty="0" smtClean="0">
                <a:solidFill>
                  <a:schemeClr val="accent3"/>
                </a:solidFill>
                <a:latin typeface="+mj-lt"/>
              </a:rPr>
              <a:t>and parts of central South </a:t>
            </a:r>
            <a:r>
              <a:rPr lang="en-US" sz="950" b="1" dirty="0">
                <a:solidFill>
                  <a:schemeClr val="accent3"/>
                </a:solidFill>
                <a:latin typeface="+mj-lt"/>
              </a:rPr>
              <a:t>Africa, </a:t>
            </a:r>
            <a:r>
              <a:rPr lang="en-US" sz="950" b="1" dirty="0" smtClean="0">
                <a:solidFill>
                  <a:schemeClr val="accent3"/>
                </a:solidFill>
                <a:latin typeface="+mj-lt"/>
              </a:rPr>
              <a:t>Lesotho</a:t>
            </a:r>
            <a:r>
              <a:rPr lang="en-US" sz="950" b="1" dirty="0">
                <a:solidFill>
                  <a:schemeClr val="accent3"/>
                </a:solidFill>
                <a:latin typeface="+mj-lt"/>
              </a:rPr>
              <a:t>, </a:t>
            </a:r>
            <a:r>
              <a:rPr lang="en-US" sz="950" b="1" dirty="0" smtClean="0">
                <a:solidFill>
                  <a:schemeClr val="accent3"/>
                </a:solidFill>
                <a:latin typeface="+mj-lt"/>
              </a:rPr>
              <a:t>northern, </a:t>
            </a:r>
            <a:r>
              <a:rPr lang="en-US" sz="950" b="1" dirty="0" smtClean="0">
                <a:solidFill>
                  <a:schemeClr val="accent3"/>
                </a:solidFill>
                <a:latin typeface="+mj-lt"/>
              </a:rPr>
              <a:t>and central parts of Malawi</a:t>
            </a:r>
            <a:r>
              <a:rPr lang="en-US" sz="950" b="1" dirty="0" smtClean="0">
                <a:solidFill>
                  <a:schemeClr val="accent3"/>
                </a:solidFill>
                <a:latin typeface="+mj-lt"/>
              </a:rPr>
              <a:t>, and coastal </a:t>
            </a:r>
            <a:r>
              <a:rPr lang="en-US" sz="950" b="1" dirty="0" smtClean="0">
                <a:solidFill>
                  <a:schemeClr val="accent3"/>
                </a:solidFill>
                <a:latin typeface="+mj-lt"/>
              </a:rPr>
              <a:t>northeastern Madagascar</a:t>
            </a:r>
            <a:r>
              <a:rPr lang="en-US" sz="950" b="1" dirty="0">
                <a:solidFill>
                  <a:schemeClr val="accent3"/>
                </a:solidFill>
                <a:latin typeface="+mj-lt"/>
              </a:rPr>
              <a:t>. Below-average rainfall was observed over </a:t>
            </a:r>
            <a:r>
              <a:rPr lang="en-US" sz="950" b="1" dirty="0" smtClean="0">
                <a:solidFill>
                  <a:schemeClr val="accent3"/>
                </a:solidFill>
                <a:latin typeface="+mj-lt"/>
              </a:rPr>
              <a:t>much of eastern, central, and parts of northern Angola</a:t>
            </a:r>
            <a:r>
              <a:rPr lang="en-US" sz="950" b="1" dirty="0">
                <a:solidFill>
                  <a:schemeClr val="accent3"/>
                </a:solidFill>
                <a:latin typeface="+mj-lt"/>
              </a:rPr>
              <a:t>, </a:t>
            </a:r>
            <a:r>
              <a:rPr lang="en-US" sz="950" b="1" dirty="0" smtClean="0">
                <a:solidFill>
                  <a:schemeClr val="accent3"/>
                </a:solidFill>
                <a:latin typeface="+mj-lt"/>
              </a:rPr>
              <a:t>northeastern, central, and southeastern Namibia</a:t>
            </a:r>
            <a:r>
              <a:rPr lang="en-US" sz="950" b="1" dirty="0">
                <a:solidFill>
                  <a:schemeClr val="accent3"/>
                </a:solidFill>
                <a:latin typeface="+mj-lt"/>
              </a:rPr>
              <a:t>, </a:t>
            </a:r>
            <a:r>
              <a:rPr lang="en-US" sz="950" b="1" dirty="0" smtClean="0">
                <a:solidFill>
                  <a:schemeClr val="accent3"/>
                </a:solidFill>
                <a:latin typeface="+mj-lt"/>
              </a:rPr>
              <a:t>western, central, </a:t>
            </a:r>
            <a:r>
              <a:rPr lang="en-US" sz="950" b="1" dirty="0">
                <a:solidFill>
                  <a:schemeClr val="accent3"/>
                </a:solidFill>
                <a:latin typeface="+mj-lt"/>
              </a:rPr>
              <a:t>and </a:t>
            </a:r>
            <a:r>
              <a:rPr lang="en-US" sz="950" b="1" dirty="0" smtClean="0">
                <a:solidFill>
                  <a:schemeClr val="accent3"/>
                </a:solidFill>
                <a:latin typeface="+mj-lt"/>
              </a:rPr>
              <a:t>parts of southeastern </a:t>
            </a:r>
            <a:r>
              <a:rPr lang="en-US" sz="950" b="1" dirty="0">
                <a:solidFill>
                  <a:schemeClr val="accent3"/>
                </a:solidFill>
                <a:latin typeface="+mj-lt"/>
              </a:rPr>
              <a:t>Zambia, </a:t>
            </a:r>
            <a:r>
              <a:rPr lang="en-US" sz="950" b="1" dirty="0" smtClean="0">
                <a:solidFill>
                  <a:schemeClr val="accent3"/>
                </a:solidFill>
                <a:latin typeface="+mj-lt"/>
              </a:rPr>
              <a:t>much of central and northern Botswana</a:t>
            </a:r>
            <a:r>
              <a:rPr lang="en-US" sz="950" b="1" dirty="0">
                <a:solidFill>
                  <a:schemeClr val="accent3"/>
                </a:solidFill>
                <a:latin typeface="+mj-lt"/>
              </a:rPr>
              <a:t>, </a:t>
            </a:r>
            <a:r>
              <a:rPr lang="en-US" sz="950" b="1" dirty="0" smtClean="0">
                <a:solidFill>
                  <a:schemeClr val="accent3"/>
                </a:solidFill>
                <a:latin typeface="+mj-lt"/>
              </a:rPr>
              <a:t>most of Zimbabwe</a:t>
            </a:r>
            <a:r>
              <a:rPr lang="en-US" sz="950" b="1" dirty="0">
                <a:solidFill>
                  <a:schemeClr val="accent3"/>
                </a:solidFill>
                <a:latin typeface="+mj-lt"/>
              </a:rPr>
              <a:t>, </a:t>
            </a:r>
            <a:r>
              <a:rPr lang="en-US" sz="950" b="1" dirty="0" smtClean="0">
                <a:solidFill>
                  <a:schemeClr val="accent3"/>
                </a:solidFill>
                <a:latin typeface="+mj-lt"/>
              </a:rPr>
              <a:t>southern </a:t>
            </a:r>
            <a:r>
              <a:rPr lang="en-US" sz="950" b="1" dirty="0">
                <a:solidFill>
                  <a:schemeClr val="accent3"/>
                </a:solidFill>
                <a:latin typeface="+mj-lt"/>
              </a:rPr>
              <a:t>and </a:t>
            </a:r>
            <a:r>
              <a:rPr lang="en-US" sz="950" b="1" dirty="0" smtClean="0">
                <a:solidFill>
                  <a:schemeClr val="accent3"/>
                </a:solidFill>
                <a:latin typeface="+mj-lt"/>
              </a:rPr>
              <a:t>parts of northeastern </a:t>
            </a:r>
            <a:r>
              <a:rPr lang="en-US" sz="950" b="1" dirty="0">
                <a:solidFill>
                  <a:schemeClr val="accent3"/>
                </a:solidFill>
                <a:latin typeface="+mj-lt"/>
              </a:rPr>
              <a:t>South Africa, central </a:t>
            </a:r>
            <a:r>
              <a:rPr lang="en-US" sz="950" b="1" dirty="0" smtClean="0">
                <a:solidFill>
                  <a:schemeClr val="accent3"/>
                </a:solidFill>
                <a:latin typeface="+mj-lt"/>
              </a:rPr>
              <a:t>and southeastern Mozambique, parts of southern Malawi, and much of southern and central </a:t>
            </a:r>
            <a:r>
              <a:rPr lang="en-US" sz="950" b="1" dirty="0">
                <a:solidFill>
                  <a:schemeClr val="accent3"/>
                </a:solidFill>
                <a:latin typeface="+mj-lt"/>
              </a:rPr>
              <a:t>Madagascar. </a:t>
            </a:r>
          </a:p>
        </p:txBody>
      </p:sp>
      <p:pic>
        <p:nvPicPr>
          <p:cNvPr id="1026" name="Picture 2" descr="https://www.cpc.ncep.noaa.gov/products/international/africa_rfe/africa_rfe_90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804672"/>
            <a:ext cx="3584448" cy="3584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pc.ncep.noaa.gov/products/international/africa_rfe/africa_rfe_90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04672"/>
            <a:ext cx="3584448" cy="3584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30822" y="4689122"/>
            <a:ext cx="9060248" cy="1615787"/>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lt1"/>
                </a:solidFill>
              </a:rPr>
              <a:t>Over </a:t>
            </a:r>
            <a:r>
              <a:rPr lang="en-US" sz="1000" b="1" dirty="0">
                <a:solidFill>
                  <a:schemeClr val="lt1"/>
                </a:solidFill>
              </a:rPr>
              <a:t>the past 30 days, in East Africa, above-average rainfall was observed in many parts of Tanzania, </a:t>
            </a:r>
            <a:r>
              <a:rPr lang="en-US" sz="1000" b="1" dirty="0" smtClean="0">
                <a:solidFill>
                  <a:schemeClr val="lt1"/>
                </a:solidFill>
              </a:rPr>
              <a:t>parts of east-central </a:t>
            </a:r>
            <a:r>
              <a:rPr lang="en-US" sz="1000" b="1" dirty="0">
                <a:solidFill>
                  <a:schemeClr val="lt1"/>
                </a:solidFill>
              </a:rPr>
              <a:t>and southern Uganda, </a:t>
            </a:r>
            <a:r>
              <a:rPr lang="en-US" sz="1000" b="1" dirty="0" smtClean="0">
                <a:solidFill>
                  <a:schemeClr val="lt1"/>
                </a:solidFill>
              </a:rPr>
              <a:t>southern and northwestern Kenya</a:t>
            </a:r>
            <a:r>
              <a:rPr lang="en-US" sz="1000" b="1" dirty="0">
                <a:solidFill>
                  <a:schemeClr val="lt1"/>
                </a:solidFill>
              </a:rPr>
              <a:t>, </a:t>
            </a:r>
            <a:r>
              <a:rPr lang="en-US" sz="1000" b="1" dirty="0" smtClean="0">
                <a:solidFill>
                  <a:schemeClr val="lt1"/>
                </a:solidFill>
              </a:rPr>
              <a:t>northern and central Burundi, Rwanda</a:t>
            </a:r>
            <a:r>
              <a:rPr lang="en-US" sz="1000" b="1" dirty="0">
                <a:solidFill>
                  <a:schemeClr val="lt1"/>
                </a:solidFill>
              </a:rPr>
              <a:t>, f</a:t>
            </a:r>
            <a:r>
              <a:rPr lang="en-US" sz="1000" b="1" dirty="0" smtClean="0">
                <a:solidFill>
                  <a:schemeClr val="lt1"/>
                </a:solidFill>
              </a:rPr>
              <a:t>ar southeastern Somalia, and pockets of southwestern Ethiopia. </a:t>
            </a:r>
            <a:r>
              <a:rPr lang="en-US" sz="1000" b="1" dirty="0">
                <a:solidFill>
                  <a:schemeClr val="lt1"/>
                </a:solidFill>
              </a:rPr>
              <a:t>Rainfall was below-average over </a:t>
            </a:r>
            <a:r>
              <a:rPr lang="en-US" sz="1000" b="1" dirty="0" smtClean="0">
                <a:solidFill>
                  <a:schemeClr val="lt1"/>
                </a:solidFill>
              </a:rPr>
              <a:t>southwestern </a:t>
            </a:r>
            <a:r>
              <a:rPr lang="en-US" sz="1000" b="1" dirty="0" smtClean="0">
                <a:solidFill>
                  <a:schemeClr val="lt1"/>
                </a:solidFill>
              </a:rPr>
              <a:t>South Sudan and parts of central and western Ethiopia. </a:t>
            </a:r>
            <a:r>
              <a:rPr lang="en-US" sz="1000" b="1" dirty="0">
                <a:solidFill>
                  <a:schemeClr val="lt1"/>
                </a:solidFill>
              </a:rPr>
              <a:t>In Central Africa, rainfall was above-average </a:t>
            </a:r>
            <a:r>
              <a:rPr lang="en-US" sz="1000" b="1" dirty="0" smtClean="0">
                <a:solidFill>
                  <a:schemeClr val="lt1"/>
                </a:solidFill>
              </a:rPr>
              <a:t>across parts of </a:t>
            </a:r>
            <a:r>
              <a:rPr lang="en-US" sz="1000" b="1" dirty="0" smtClean="0">
                <a:solidFill>
                  <a:schemeClr val="lt1"/>
                </a:solidFill>
              </a:rPr>
              <a:t>central, eastern, and southeastern </a:t>
            </a:r>
            <a:r>
              <a:rPr lang="en-US" sz="1000" b="1" dirty="0" smtClean="0">
                <a:solidFill>
                  <a:schemeClr val="lt1"/>
                </a:solidFill>
              </a:rPr>
              <a:t>DRC. </a:t>
            </a:r>
            <a:r>
              <a:rPr lang="en-US" sz="1000" b="1" dirty="0">
                <a:solidFill>
                  <a:schemeClr val="lt1"/>
                </a:solidFill>
              </a:rPr>
              <a:t>Below-average rainfall was observed in </a:t>
            </a:r>
            <a:r>
              <a:rPr lang="en-US" sz="1000" b="1" dirty="0" smtClean="0">
                <a:solidFill>
                  <a:schemeClr val="lt1"/>
                </a:solidFill>
              </a:rPr>
              <a:t>Equatorial </a:t>
            </a:r>
            <a:r>
              <a:rPr lang="en-US" sz="1000" b="1" dirty="0">
                <a:solidFill>
                  <a:schemeClr val="lt1"/>
                </a:solidFill>
              </a:rPr>
              <a:t>Guinea, </a:t>
            </a:r>
            <a:r>
              <a:rPr lang="en-US" sz="1000" b="1" dirty="0" smtClean="0">
                <a:solidFill>
                  <a:schemeClr val="lt1"/>
                </a:solidFill>
              </a:rPr>
              <a:t>most of Gabon</a:t>
            </a:r>
            <a:r>
              <a:rPr lang="en-US" sz="1000" b="1" dirty="0">
                <a:solidFill>
                  <a:schemeClr val="lt1"/>
                </a:solidFill>
              </a:rPr>
              <a:t>, </a:t>
            </a:r>
            <a:r>
              <a:rPr lang="en-US" sz="1000" b="1" dirty="0" smtClean="0">
                <a:solidFill>
                  <a:schemeClr val="lt1"/>
                </a:solidFill>
              </a:rPr>
              <a:t>most of Congo</a:t>
            </a:r>
            <a:r>
              <a:rPr lang="en-US" sz="1000" b="1" dirty="0">
                <a:solidFill>
                  <a:schemeClr val="lt1"/>
                </a:solidFill>
              </a:rPr>
              <a:t>, </a:t>
            </a:r>
            <a:r>
              <a:rPr lang="en-US" sz="1000" b="1" dirty="0" smtClean="0">
                <a:solidFill>
                  <a:schemeClr val="lt1"/>
                </a:solidFill>
              </a:rPr>
              <a:t>much </a:t>
            </a:r>
            <a:r>
              <a:rPr lang="en-US" sz="1000" b="1" dirty="0" smtClean="0">
                <a:solidFill>
                  <a:schemeClr val="lt1"/>
                </a:solidFill>
              </a:rPr>
              <a:t>of DRC</a:t>
            </a:r>
            <a:r>
              <a:rPr lang="en-US" sz="1000" b="1" dirty="0">
                <a:solidFill>
                  <a:schemeClr val="lt1"/>
                </a:solidFill>
              </a:rPr>
              <a:t>, </a:t>
            </a:r>
            <a:r>
              <a:rPr lang="en-US" sz="1000" b="1" dirty="0" smtClean="0">
                <a:solidFill>
                  <a:schemeClr val="lt1"/>
                </a:solidFill>
              </a:rPr>
              <a:t>southern CAR, and southern </a:t>
            </a:r>
            <a:r>
              <a:rPr lang="en-US" sz="1000" b="1" dirty="0">
                <a:solidFill>
                  <a:schemeClr val="lt1"/>
                </a:solidFill>
              </a:rPr>
              <a:t>Cameroon. In West Africa, rainfall was </a:t>
            </a:r>
            <a:r>
              <a:rPr lang="en-US" sz="1000" b="1" dirty="0" smtClean="0">
                <a:solidFill>
                  <a:schemeClr val="lt1"/>
                </a:solidFill>
              </a:rPr>
              <a:t>above-average from coastal areas of eastern Liberia to southwestern Ghana. Rainfall was below average in central Liberia, parts of </a:t>
            </a:r>
            <a:r>
              <a:rPr lang="en-US" sz="1000" b="1" dirty="0" smtClean="0">
                <a:solidFill>
                  <a:schemeClr val="lt1"/>
                </a:solidFill>
              </a:rPr>
              <a:t>Ghana</a:t>
            </a:r>
            <a:r>
              <a:rPr lang="en-US" sz="1000" b="1" dirty="0" smtClean="0">
                <a:solidFill>
                  <a:schemeClr val="lt1"/>
                </a:solidFill>
              </a:rPr>
              <a:t>,  and southwestern and south-central Nigeria. In </a:t>
            </a:r>
            <a:r>
              <a:rPr lang="en-US" sz="1000" b="1" dirty="0">
                <a:solidFill>
                  <a:schemeClr val="lt1"/>
                </a:solidFill>
              </a:rPr>
              <a:t>southern Africa, above-average rainfall was observed </a:t>
            </a:r>
            <a:r>
              <a:rPr lang="en-US" sz="1000" b="1" dirty="0" smtClean="0">
                <a:solidFill>
                  <a:schemeClr val="lt1"/>
                </a:solidFill>
              </a:rPr>
              <a:t>in pockets of north-central and east-central Namibia, eastern Zambia, west-central and parts of northern Mozambique, northeastern Zimbabwe, parts of southern Botswana, eastern and southern Lesotho, southeastern and central South Africa, Malawi, and southern, east-central, and far northern Madagascar. </a:t>
            </a:r>
            <a:r>
              <a:rPr lang="en-US" sz="1000" b="1" dirty="0">
                <a:solidFill>
                  <a:schemeClr val="lt1"/>
                </a:solidFill>
              </a:rPr>
              <a:t>Below-average rainfall was observed </a:t>
            </a:r>
            <a:r>
              <a:rPr lang="en-US" sz="1000" b="1" dirty="0" smtClean="0">
                <a:solidFill>
                  <a:schemeClr val="lt1"/>
                </a:solidFill>
              </a:rPr>
              <a:t>in Angola, western Zambia, </a:t>
            </a:r>
            <a:r>
              <a:rPr lang="en-US" sz="1000" b="1" dirty="0" smtClean="0">
                <a:solidFill>
                  <a:schemeClr val="lt1"/>
                </a:solidFill>
              </a:rPr>
              <a:t>northern Namibia</a:t>
            </a:r>
            <a:r>
              <a:rPr lang="en-US" sz="1000" b="1" dirty="0" smtClean="0">
                <a:solidFill>
                  <a:schemeClr val="lt1"/>
                </a:solidFill>
              </a:rPr>
              <a:t>, northern and </a:t>
            </a:r>
            <a:r>
              <a:rPr lang="en-US" sz="1000" b="1" dirty="0" smtClean="0">
                <a:solidFill>
                  <a:schemeClr val="lt1"/>
                </a:solidFill>
              </a:rPr>
              <a:t>western </a:t>
            </a:r>
            <a:r>
              <a:rPr lang="en-US" sz="1000" b="1" dirty="0" smtClean="0">
                <a:solidFill>
                  <a:schemeClr val="lt1"/>
                </a:solidFill>
              </a:rPr>
              <a:t>Botswana, central and eastern Zimbabwe, eastern South Africa, southern and central Mozambique, </a:t>
            </a:r>
            <a:r>
              <a:rPr lang="en-US" sz="1000" b="1" dirty="0" err="1" smtClean="0">
                <a:solidFill>
                  <a:schemeClr val="lt1"/>
                </a:solidFill>
              </a:rPr>
              <a:t>Eswatini</a:t>
            </a:r>
            <a:r>
              <a:rPr lang="en-US" sz="1000" b="1" dirty="0" smtClean="0">
                <a:solidFill>
                  <a:schemeClr val="lt1"/>
                </a:solidFill>
              </a:rPr>
              <a:t>, and far southwestern, west-central, and parts of northern Madagascar.</a:t>
            </a:r>
            <a:endParaRPr lang="en-US" sz="1000" b="1" dirty="0">
              <a:solidFill>
                <a:schemeClr val="lt1"/>
              </a:solidFill>
            </a:endParaRPr>
          </a:p>
        </p:txBody>
      </p:sp>
      <p:pic>
        <p:nvPicPr>
          <p:cNvPr id="2050" name="Picture 2" descr="https://www.cpc.ncep.noaa.gov/products/international/africa_rfe/africa_rfe_30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804672"/>
            <a:ext cx="3767328" cy="37673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cpc.ncep.noaa.gov/products/international/africa_rfe/africa_rfe_30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624" y="804672"/>
            <a:ext cx="3767328" cy="3767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92780" y="4855123"/>
            <a:ext cx="8985067" cy="1323399"/>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lt1"/>
                </a:solidFill>
              </a:rPr>
              <a:t>During the past 7 days, in East Africa, rainfall was above-average in </a:t>
            </a:r>
            <a:r>
              <a:rPr lang="en-US" sz="1000" b="1" dirty="0" smtClean="0">
                <a:solidFill>
                  <a:schemeClr val="lt1"/>
                </a:solidFill>
              </a:rPr>
              <a:t> many parts of west-central Ethiopia southeastern Uganda, western Rwanda, western Burundi, and most places in Tanzania. In </a:t>
            </a:r>
            <a:r>
              <a:rPr lang="en-US" sz="1000" b="1" dirty="0">
                <a:solidFill>
                  <a:schemeClr val="lt1"/>
                </a:solidFill>
              </a:rPr>
              <a:t>central Africa, above-average rainfall was observed over pockets </a:t>
            </a:r>
            <a:r>
              <a:rPr lang="en-US" sz="1000" b="1" dirty="0" smtClean="0">
                <a:solidFill>
                  <a:schemeClr val="lt1"/>
                </a:solidFill>
              </a:rPr>
              <a:t>central DRC</a:t>
            </a:r>
            <a:r>
              <a:rPr lang="en-US" sz="1000" b="1" dirty="0">
                <a:solidFill>
                  <a:schemeClr val="lt1"/>
                </a:solidFill>
              </a:rPr>
              <a:t>, parts of </a:t>
            </a:r>
            <a:r>
              <a:rPr lang="en-US" sz="1000" b="1" dirty="0" smtClean="0">
                <a:solidFill>
                  <a:schemeClr val="lt1"/>
                </a:solidFill>
              </a:rPr>
              <a:t>western Gabon</a:t>
            </a:r>
            <a:r>
              <a:rPr lang="en-US" sz="1000" b="1" dirty="0">
                <a:solidFill>
                  <a:schemeClr val="lt1"/>
                </a:solidFill>
              </a:rPr>
              <a:t>, and parts of </a:t>
            </a:r>
            <a:r>
              <a:rPr lang="en-US" sz="1000" b="1" dirty="0" smtClean="0">
                <a:solidFill>
                  <a:schemeClr val="lt1"/>
                </a:solidFill>
              </a:rPr>
              <a:t>central Congo. </a:t>
            </a:r>
            <a:r>
              <a:rPr lang="en-US" sz="1000" b="1" dirty="0">
                <a:solidFill>
                  <a:schemeClr val="lt1"/>
                </a:solidFill>
              </a:rPr>
              <a:t>Rainfall was below-average over </a:t>
            </a:r>
            <a:r>
              <a:rPr lang="en-US" sz="1000" b="1" dirty="0" smtClean="0">
                <a:solidFill>
                  <a:schemeClr val="lt1"/>
                </a:solidFill>
              </a:rPr>
              <a:t>parts of northern and southern </a:t>
            </a:r>
            <a:r>
              <a:rPr lang="en-US" sz="1000" b="1" dirty="0">
                <a:solidFill>
                  <a:schemeClr val="lt1"/>
                </a:solidFill>
              </a:rPr>
              <a:t>DRC, </a:t>
            </a:r>
            <a:r>
              <a:rPr lang="en-US" sz="1000" b="1" dirty="0" smtClean="0">
                <a:solidFill>
                  <a:schemeClr val="lt1"/>
                </a:solidFill>
              </a:rPr>
              <a:t>Congo. </a:t>
            </a:r>
            <a:r>
              <a:rPr lang="en-US" sz="1000" b="1" dirty="0">
                <a:solidFill>
                  <a:schemeClr val="lt1"/>
                </a:solidFill>
              </a:rPr>
              <a:t>In West Africa, rainfall was near-normal over most of the region. In southern Africa, rainfall was above-average over pockets of northeastern Zambia, </a:t>
            </a:r>
            <a:r>
              <a:rPr lang="en-US" sz="1000" b="1" dirty="0" smtClean="0">
                <a:solidFill>
                  <a:schemeClr val="lt1"/>
                </a:solidFill>
              </a:rPr>
              <a:t>western </a:t>
            </a:r>
            <a:r>
              <a:rPr lang="en-US" sz="1000" b="1" dirty="0">
                <a:solidFill>
                  <a:schemeClr val="lt1"/>
                </a:solidFill>
              </a:rPr>
              <a:t>Angola, </a:t>
            </a:r>
            <a:r>
              <a:rPr lang="en-US" sz="1000" b="1" dirty="0" smtClean="0">
                <a:solidFill>
                  <a:schemeClr val="lt1"/>
                </a:solidFill>
              </a:rPr>
              <a:t>most places in Namibia, northeastern and south-central Mozambique</a:t>
            </a:r>
            <a:r>
              <a:rPr lang="en-US" sz="1000" b="1" dirty="0">
                <a:solidFill>
                  <a:schemeClr val="lt1"/>
                </a:solidFill>
              </a:rPr>
              <a:t>, </a:t>
            </a:r>
            <a:r>
              <a:rPr lang="en-US" sz="1000" b="1" dirty="0" smtClean="0">
                <a:solidFill>
                  <a:schemeClr val="lt1"/>
                </a:solidFill>
              </a:rPr>
              <a:t>western South Africa, and northeastern </a:t>
            </a:r>
            <a:r>
              <a:rPr lang="en-US" sz="1000" b="1" dirty="0">
                <a:solidFill>
                  <a:schemeClr val="lt1"/>
                </a:solidFill>
              </a:rPr>
              <a:t>Madagascar. Below-average rainfall was observed over </a:t>
            </a:r>
            <a:r>
              <a:rPr lang="en-US" sz="1000" b="1" dirty="0" smtClean="0">
                <a:solidFill>
                  <a:schemeClr val="lt1"/>
                </a:solidFill>
              </a:rPr>
              <a:t>eastern </a:t>
            </a:r>
            <a:r>
              <a:rPr lang="en-US" sz="1000" b="1" dirty="0">
                <a:solidFill>
                  <a:schemeClr val="lt1"/>
                </a:solidFill>
              </a:rPr>
              <a:t>Angola, most of Zambia, </a:t>
            </a:r>
            <a:r>
              <a:rPr lang="en-US" sz="1000" b="1" dirty="0" smtClean="0">
                <a:solidFill>
                  <a:schemeClr val="lt1"/>
                </a:solidFill>
              </a:rPr>
              <a:t>Malawi</a:t>
            </a:r>
            <a:r>
              <a:rPr lang="en-US" sz="1000" b="1" dirty="0">
                <a:solidFill>
                  <a:schemeClr val="lt1"/>
                </a:solidFill>
              </a:rPr>
              <a:t>, Zimbabwe, northern </a:t>
            </a:r>
            <a:r>
              <a:rPr lang="en-US" sz="1000" b="1" dirty="0" smtClean="0">
                <a:solidFill>
                  <a:schemeClr val="lt1"/>
                </a:solidFill>
              </a:rPr>
              <a:t>Botswana</a:t>
            </a:r>
            <a:r>
              <a:rPr lang="en-US" sz="1000" b="1" dirty="0">
                <a:solidFill>
                  <a:schemeClr val="lt1"/>
                </a:solidFill>
              </a:rPr>
              <a:t>, </a:t>
            </a:r>
            <a:r>
              <a:rPr lang="en-US" sz="1000" b="1" dirty="0" smtClean="0">
                <a:solidFill>
                  <a:schemeClr val="lt1"/>
                </a:solidFill>
              </a:rPr>
              <a:t>western and north-central </a:t>
            </a:r>
            <a:r>
              <a:rPr lang="en-US" sz="1000" b="1" dirty="0">
                <a:solidFill>
                  <a:schemeClr val="lt1"/>
                </a:solidFill>
              </a:rPr>
              <a:t>Mozambique, </a:t>
            </a:r>
            <a:r>
              <a:rPr lang="en-US" sz="1000" b="1" dirty="0" smtClean="0">
                <a:solidFill>
                  <a:schemeClr val="lt1"/>
                </a:solidFill>
              </a:rPr>
              <a:t>parts of Lesotho</a:t>
            </a:r>
            <a:r>
              <a:rPr lang="en-US" sz="1000" b="1" dirty="0">
                <a:solidFill>
                  <a:schemeClr val="lt1"/>
                </a:solidFill>
              </a:rPr>
              <a:t>, </a:t>
            </a:r>
            <a:r>
              <a:rPr lang="en-US" sz="1000" b="1" dirty="0" err="1">
                <a:solidFill>
                  <a:schemeClr val="lt1"/>
                </a:solidFill>
              </a:rPr>
              <a:t>Eswatini</a:t>
            </a:r>
            <a:r>
              <a:rPr lang="en-US" sz="1000" b="1" dirty="0">
                <a:solidFill>
                  <a:schemeClr val="lt1"/>
                </a:solidFill>
              </a:rPr>
              <a:t>, </a:t>
            </a:r>
            <a:r>
              <a:rPr lang="en-US" sz="1000" b="1" dirty="0" smtClean="0">
                <a:solidFill>
                  <a:schemeClr val="lt1"/>
                </a:solidFill>
              </a:rPr>
              <a:t>eastern </a:t>
            </a:r>
            <a:r>
              <a:rPr lang="en-US" sz="1000" b="1" dirty="0">
                <a:solidFill>
                  <a:schemeClr val="lt1"/>
                </a:solidFill>
              </a:rPr>
              <a:t>South Africa, </a:t>
            </a:r>
            <a:r>
              <a:rPr lang="en-US" sz="1000" b="1" dirty="0" smtClean="0">
                <a:solidFill>
                  <a:schemeClr val="lt1"/>
                </a:solidFill>
              </a:rPr>
              <a:t>and </a:t>
            </a:r>
            <a:r>
              <a:rPr lang="en-US" sz="1000" b="1" dirty="0">
                <a:solidFill>
                  <a:schemeClr val="lt1"/>
                </a:solidFill>
              </a:rPr>
              <a:t>most of </a:t>
            </a:r>
            <a:r>
              <a:rPr lang="en-US" sz="1000" b="1" dirty="0" smtClean="0">
                <a:solidFill>
                  <a:schemeClr val="lt1"/>
                </a:solidFill>
              </a:rPr>
              <a:t>western and </a:t>
            </a:r>
            <a:r>
              <a:rPr lang="en-US" sz="1000" b="1" dirty="0">
                <a:solidFill>
                  <a:schemeClr val="lt1"/>
                </a:solidFill>
              </a:rPr>
              <a:t>southern Madagascar. </a:t>
            </a:r>
          </a:p>
          <a:p>
            <a:pPr algn="just"/>
            <a:endParaRPr lang="en-US" sz="1000" b="1" dirty="0">
              <a:solidFill>
                <a:schemeClr val="lt1"/>
              </a:solidFill>
            </a:endParaRPr>
          </a:p>
        </p:txBody>
      </p:sp>
      <p:pic>
        <p:nvPicPr>
          <p:cNvPr id="3074" name="Picture 2" descr="https://www.cpc.ncep.noaa.gov/products/international/africa_rfe/africa_rfe_7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920635"/>
            <a:ext cx="3822192" cy="38221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cpc.ncep.noaa.gov/products/international/africa_rfe/africa_rfe_7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323" y="920635"/>
            <a:ext cx="3822192" cy="3822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100" name="Picture 4" descr="https://www.cpc.ncep.noaa.gov/products/international/cdas/cdas_7day_af_200wind_an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155" y="1370539"/>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cdas/cdas_7day_af_700wind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34" y="1370539"/>
            <a:ext cx="4233672" cy="4233672"/>
          </a:xfrm>
          <a:prstGeom prst="rect">
            <a:avLst/>
          </a:prstGeom>
          <a:noFill/>
          <a:extLst>
            <a:ext uri="{909E8E84-426E-40DD-AFC4-6F175D3DCCD1}">
              <a14:hiddenFill xmlns:a14="http://schemas.microsoft.com/office/drawing/2010/main">
                <a:solidFill>
                  <a:srgbClr val="FFFFFF"/>
                </a:solidFill>
              </a14:hiddenFill>
            </a:ext>
          </a:extLst>
        </p:spPr>
      </p:pic>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06706"/>
            <a:ext cx="8967391" cy="830956"/>
          </a:xfrm>
          <a:prstGeom prst="rect">
            <a:avLst/>
          </a:prstGeom>
          <a:noFill/>
          <a:ln>
            <a:noFill/>
          </a:ln>
        </p:spPr>
        <p:txBody>
          <a:bodyPr spcFirstLastPara="1" wrap="square" lIns="91425" tIns="45700" rIns="91425" bIns="45700" anchor="t" anchorCtr="0">
            <a:spAutoFit/>
          </a:bodyPr>
          <a:lstStyle/>
          <a:p>
            <a:pPr algn="just">
              <a:buSzPts val="1200"/>
            </a:pPr>
            <a:r>
              <a:rPr lang="en-US" sz="1200" b="1" dirty="0" smtClean="0">
                <a:solidFill>
                  <a:schemeClr val="bg1"/>
                </a:solidFill>
              </a:rPr>
              <a:t>At </a:t>
            </a:r>
            <a:r>
              <a:rPr lang="en-US" sz="1200" b="1" dirty="0">
                <a:solidFill>
                  <a:schemeClr val="bg1"/>
                </a:solidFill>
              </a:rPr>
              <a:t>700-hPa level (left panel), </a:t>
            </a:r>
            <a:r>
              <a:rPr lang="en-US" sz="1200" b="1" dirty="0" smtClean="0">
                <a:solidFill>
                  <a:schemeClr val="bg1"/>
                </a:solidFill>
              </a:rPr>
              <a:t>the anomalous </a:t>
            </a:r>
            <a:r>
              <a:rPr lang="en-US" sz="1200" b="1" dirty="0">
                <a:solidFill>
                  <a:schemeClr val="bg1"/>
                </a:solidFill>
              </a:rPr>
              <a:t>lower-level </a:t>
            </a:r>
            <a:r>
              <a:rPr lang="en-US" sz="1200" b="1" dirty="0" smtClean="0">
                <a:solidFill>
                  <a:schemeClr val="bg1"/>
                </a:solidFill>
              </a:rPr>
              <a:t>convergence near Tanzania </a:t>
            </a:r>
            <a:r>
              <a:rPr lang="en-US" sz="1200" b="1" dirty="0" smtClean="0">
                <a:solidFill>
                  <a:schemeClr val="bg1"/>
                </a:solidFill>
              </a:rPr>
              <a:t>may </a:t>
            </a:r>
            <a:r>
              <a:rPr lang="en-US" sz="1200" b="1" dirty="0" smtClean="0">
                <a:solidFill>
                  <a:schemeClr val="bg1"/>
                </a:solidFill>
              </a:rPr>
              <a:t>have </a:t>
            </a:r>
            <a:r>
              <a:rPr lang="en-US" sz="1200" b="1" dirty="0">
                <a:solidFill>
                  <a:schemeClr val="bg1"/>
                </a:solidFill>
              </a:rPr>
              <a:t>contributed to the observed above-average rainfall in </a:t>
            </a:r>
            <a:r>
              <a:rPr lang="en-US" sz="1200" b="1" dirty="0" smtClean="0">
                <a:solidFill>
                  <a:schemeClr val="bg1"/>
                </a:solidFill>
              </a:rPr>
              <a:t>the region. At 200-hPa </a:t>
            </a:r>
            <a:r>
              <a:rPr lang="en-US" sz="1200" b="1" dirty="0">
                <a:solidFill>
                  <a:schemeClr val="bg1"/>
                </a:solidFill>
              </a:rPr>
              <a:t>level </a:t>
            </a:r>
            <a:r>
              <a:rPr lang="en-US" sz="1200" b="1" dirty="0" smtClean="0">
                <a:solidFill>
                  <a:schemeClr val="bg1"/>
                </a:solidFill>
              </a:rPr>
              <a:t>(right </a:t>
            </a:r>
            <a:r>
              <a:rPr lang="en-US" sz="1200" b="1" dirty="0">
                <a:solidFill>
                  <a:schemeClr val="bg1"/>
                </a:solidFill>
              </a:rPr>
              <a:t>panel), </a:t>
            </a:r>
            <a:r>
              <a:rPr lang="en-US" sz="1200" b="1" dirty="0" smtClean="0">
                <a:solidFill>
                  <a:schemeClr val="bg1"/>
                </a:solidFill>
              </a:rPr>
              <a:t>anomalous upper-level convergence near </a:t>
            </a:r>
            <a:r>
              <a:rPr lang="en-US" sz="1200" b="1" dirty="0" smtClean="0">
                <a:solidFill>
                  <a:schemeClr val="bg1"/>
                </a:solidFill>
              </a:rPr>
              <a:t>Zambia, Zimbabwe, and part of Mozambique may </a:t>
            </a:r>
            <a:r>
              <a:rPr lang="en-US" sz="1200" b="1" dirty="0" smtClean="0">
                <a:solidFill>
                  <a:schemeClr val="bg1"/>
                </a:solidFill>
              </a:rPr>
              <a:t>have contributed to the below-average rainfall in the region.</a:t>
            </a:r>
            <a:endParaRPr lang="en-US" sz="1200" dirty="0">
              <a:solidFill>
                <a:schemeClr val="bg1"/>
              </a:solidFill>
            </a:endParaRPr>
          </a:p>
          <a:p>
            <a:pPr algn="just">
              <a:buSzPts val="1200"/>
            </a:pPr>
            <a:endParaRPr lang="en-US" sz="1200" dirty="0">
              <a:solidFill>
                <a:schemeClr val="bg1"/>
              </a:solidFill>
            </a:endParaRPr>
          </a:p>
        </p:txBody>
      </p:sp>
      <p:sp>
        <p:nvSpPr>
          <p:cNvPr id="9" name="Google Shape;148;p7"/>
          <p:cNvSpPr/>
          <p:nvPr/>
        </p:nvSpPr>
        <p:spPr>
          <a:xfrm rot="5167837">
            <a:off x="3071526" y="3473764"/>
            <a:ext cx="476641" cy="7629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8;p7"/>
          <p:cNvSpPr/>
          <p:nvPr/>
        </p:nvSpPr>
        <p:spPr>
          <a:xfrm rot="1654936">
            <a:off x="6389006" y="3923403"/>
            <a:ext cx="548198" cy="1033594"/>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48;p7"/>
          <p:cNvSpPr/>
          <p:nvPr/>
        </p:nvSpPr>
        <p:spPr>
          <a:xfrm rot="18742536">
            <a:off x="2022165" y="4146116"/>
            <a:ext cx="410789" cy="7629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48;p7"/>
          <p:cNvSpPr/>
          <p:nvPr/>
        </p:nvSpPr>
        <p:spPr>
          <a:xfrm rot="8214941">
            <a:off x="7094173" y="4012264"/>
            <a:ext cx="800645" cy="448911"/>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460171"/>
            <a:ext cx="814499" cy="168467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592475"/>
            <a:ext cx="1860174" cy="1215221"/>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of rainfall over the last 90 days at selected locations shows a </a:t>
            </a:r>
            <a:r>
              <a:rPr lang="en-US" sz="1100" b="1" dirty="0" smtClean="0">
                <a:solidFill>
                  <a:schemeClr val="lt1"/>
                </a:solidFill>
              </a:rPr>
              <a:t>growing deficits over </a:t>
            </a:r>
            <a:r>
              <a:rPr lang="en-US" sz="1100" b="1" dirty="0">
                <a:solidFill>
                  <a:schemeClr val="lt1"/>
                </a:solidFill>
              </a:rPr>
              <a:t>parts </a:t>
            </a:r>
            <a:r>
              <a:rPr lang="en-US" sz="1100" b="1" i="0" u="none" strike="noStrike" cap="none" dirty="0" smtClean="0">
                <a:solidFill>
                  <a:schemeClr val="lt1"/>
                </a:solidFill>
                <a:sym typeface="Arial"/>
              </a:rPr>
              <a:t>of east-central Angola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northeastern Mozambique (bottom right). </a:t>
            </a:r>
            <a:r>
              <a:rPr lang="en-US" sz="1100" b="1" dirty="0">
                <a:solidFill>
                  <a:schemeClr val="lt1"/>
                </a:solidFill>
              </a:rPr>
              <a:t>R</a:t>
            </a:r>
            <a:r>
              <a:rPr lang="en-US" sz="1100" b="1" i="0" u="none" strike="noStrike" cap="none" dirty="0" smtClean="0">
                <a:solidFill>
                  <a:schemeClr val="lt1"/>
                </a:solidFill>
                <a:sym typeface="Arial"/>
              </a:rPr>
              <a:t>ainfall </a:t>
            </a:r>
            <a:r>
              <a:rPr lang="en-US" sz="1100" b="1" dirty="0" smtClean="0">
                <a:solidFill>
                  <a:schemeClr val="lt1"/>
                </a:solidFill>
              </a:rPr>
              <a:t>surpluses </a:t>
            </a:r>
            <a:r>
              <a:rPr lang="en-US" sz="1100" b="1" dirty="0" smtClean="0">
                <a:solidFill>
                  <a:schemeClr val="lt1"/>
                </a:solidFill>
              </a:rPr>
              <a:t>continued</a:t>
            </a:r>
            <a:r>
              <a:rPr lang="en-US" sz="1100" b="1" i="0" u="none" strike="noStrike" cap="none" dirty="0" smtClean="0">
                <a:solidFill>
                  <a:schemeClr val="lt1"/>
                </a:solidFill>
                <a:sym typeface="Arial"/>
              </a:rPr>
              <a:t> </a:t>
            </a:r>
            <a:r>
              <a:rPr lang="en-US" sz="1100" b="1" i="0" u="none" strike="noStrike" cap="none" dirty="0">
                <a:solidFill>
                  <a:schemeClr val="lt1"/>
                </a:solidFill>
                <a:sym typeface="Arial"/>
              </a:rPr>
              <a:t>over </a:t>
            </a:r>
            <a:r>
              <a:rPr lang="en-US" sz="1100" b="1" i="0" u="none" strike="noStrike" cap="none" dirty="0" smtClean="0">
                <a:solidFill>
                  <a:schemeClr val="lt1"/>
                </a:solidFill>
                <a:sym typeface="Arial"/>
              </a:rPr>
              <a:t>northeastern Tanzania due </a:t>
            </a:r>
            <a:r>
              <a:rPr lang="en-US" sz="1100" b="1" i="0" u="none" strike="noStrike" cap="none" dirty="0">
                <a:solidFill>
                  <a:schemeClr val="lt1"/>
                </a:solidFill>
                <a:sym typeface="Arial"/>
              </a:rPr>
              <a:t>to </a:t>
            </a:r>
            <a:r>
              <a:rPr lang="en-US" sz="1100" b="1" i="0" u="none" strike="noStrike" cap="none" dirty="0" smtClean="0">
                <a:solidFill>
                  <a:schemeClr val="lt1"/>
                </a:solidFill>
                <a:sym typeface="Arial"/>
              </a:rPr>
              <a:t>the recent moderate rainfall (top </a:t>
            </a:r>
            <a:r>
              <a:rPr lang="en-US" sz="1100" b="1" i="0" u="none" strike="noStrike" cap="none" dirty="0">
                <a:solidFill>
                  <a:schemeClr val="lt1"/>
                </a:solidFill>
                <a:sym typeface="Arial"/>
              </a:rPr>
              <a:t>right). </a:t>
            </a:r>
            <a:endParaRPr sz="1100" b="1" i="0" u="none" strike="noStrike" cap="none" dirty="0">
              <a:solidFill>
                <a:schemeClr val="lt1"/>
              </a:solidFill>
              <a:sym typeface="Arial"/>
            </a:endParaRPr>
          </a:p>
        </p:txBody>
      </p:sp>
      <p:cxnSp>
        <p:nvCxnSpPr>
          <p:cNvPr id="161" name="Google Shape;161;p8"/>
          <p:cNvCxnSpPr/>
          <p:nvPr/>
        </p:nvCxnSpPr>
        <p:spPr>
          <a:xfrm flipH="1">
            <a:off x="2824843" y="1522219"/>
            <a:ext cx="1937661" cy="718563"/>
          </a:xfrm>
          <a:prstGeom prst="straightConnector1">
            <a:avLst/>
          </a:prstGeom>
          <a:noFill/>
          <a:ln w="50800" cap="flat" cmpd="sng">
            <a:solidFill>
              <a:srgbClr val="FF0000"/>
            </a:solidFill>
            <a:prstDash val="solid"/>
            <a:round/>
            <a:headEnd type="none" w="sm" len="sm"/>
            <a:tailEnd type="triangle" w="med" len="med"/>
          </a:ln>
        </p:spPr>
      </p:cxnSp>
      <p:pic>
        <p:nvPicPr>
          <p:cNvPr id="5122" name="Picture 2" descr="https://www.cpc.ncep.noaa.gov/products/international/africa_rfe/africa_rfe_90day_ptts_Korogwe_Tanzani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829" y="556267"/>
            <a:ext cx="3602736" cy="28021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cpc.ncep.noaa.gov/products/international/africa_rfe/africa_rfe_90day_ptts_Nampula_Mozambiqu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829" y="3416689"/>
            <a:ext cx="3602736" cy="28021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rfe/africa_rfe_90day_ptts_Cazombo_Angol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81" y="3540712"/>
            <a:ext cx="3364992" cy="2617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42932" y="1519157"/>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13 – 19 </a:t>
            </a:r>
            <a:r>
              <a:rPr lang="en-US" sz="1600" b="1" dirty="0" smtClean="0">
                <a:solidFill>
                  <a:srgbClr val="FFFF00"/>
                </a:solidFill>
              </a:rPr>
              <a:t>Feb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04503" y="5305146"/>
            <a:ext cx="8950286" cy="1107955"/>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GEFS forecasts indicate a moderate to high chance (over 70%) for rainfall to exceed 50 mm </a:t>
            </a:r>
            <a:r>
              <a:rPr lang="en-US" sz="1100" b="1" dirty="0" smtClean="0">
                <a:solidFill>
                  <a:schemeClr val="lt1"/>
                </a:solidFill>
              </a:rPr>
              <a:t>over southern Gabon, southwestern Congo, western and </a:t>
            </a:r>
            <a:r>
              <a:rPr lang="en-US" sz="1100" b="1" dirty="0" smtClean="0">
                <a:solidFill>
                  <a:schemeClr val="lt1"/>
                </a:solidFill>
              </a:rPr>
              <a:t>southern Tanzania, </a:t>
            </a:r>
            <a:r>
              <a:rPr lang="en-US" sz="1100" b="1" dirty="0" smtClean="0">
                <a:solidFill>
                  <a:schemeClr val="lt1"/>
                </a:solidFill>
              </a:rPr>
              <a:t>central </a:t>
            </a:r>
            <a:r>
              <a:rPr lang="en-US" sz="1100" b="1" dirty="0" smtClean="0">
                <a:solidFill>
                  <a:schemeClr val="lt1"/>
                </a:solidFill>
              </a:rPr>
              <a:t>and </a:t>
            </a:r>
            <a:r>
              <a:rPr lang="en-US" sz="1100" b="1" dirty="0" smtClean="0">
                <a:solidFill>
                  <a:schemeClr val="lt1"/>
                </a:solidFill>
              </a:rPr>
              <a:t>southwestern </a:t>
            </a:r>
            <a:r>
              <a:rPr lang="en-US" sz="1100" b="1" dirty="0" smtClean="0">
                <a:solidFill>
                  <a:schemeClr val="lt1"/>
                </a:solidFill>
              </a:rPr>
              <a:t>Angola, </a:t>
            </a:r>
            <a:r>
              <a:rPr lang="en-US" sz="1100" b="1" dirty="0" smtClean="0">
                <a:solidFill>
                  <a:schemeClr val="lt1"/>
                </a:solidFill>
              </a:rPr>
              <a:t>southern </a:t>
            </a:r>
            <a:r>
              <a:rPr lang="en-US" sz="1100" b="1" dirty="0" smtClean="0">
                <a:solidFill>
                  <a:schemeClr val="lt1"/>
                </a:solidFill>
              </a:rPr>
              <a:t>and </a:t>
            </a:r>
            <a:r>
              <a:rPr lang="en-US" sz="1100" b="1" dirty="0" smtClean="0">
                <a:solidFill>
                  <a:schemeClr val="lt1"/>
                </a:solidFill>
              </a:rPr>
              <a:t>eastern </a:t>
            </a:r>
            <a:r>
              <a:rPr lang="en-US" sz="1100" b="1" dirty="0" smtClean="0">
                <a:solidFill>
                  <a:schemeClr val="lt1"/>
                </a:solidFill>
              </a:rPr>
              <a:t>DRC, Burundi, </a:t>
            </a:r>
            <a:r>
              <a:rPr lang="en-US" sz="1100" b="1" dirty="0" smtClean="0">
                <a:solidFill>
                  <a:schemeClr val="lt1"/>
                </a:solidFill>
              </a:rPr>
              <a:t>Rwanda</a:t>
            </a:r>
            <a:r>
              <a:rPr lang="en-US" sz="1100" b="1" dirty="0" smtClean="0">
                <a:solidFill>
                  <a:schemeClr val="lt1"/>
                </a:solidFill>
              </a:rPr>
              <a:t>, northern Zambia, northern Mozambique, </a:t>
            </a:r>
            <a:r>
              <a:rPr lang="en-US" sz="1100" b="1" dirty="0" smtClean="0">
                <a:solidFill>
                  <a:schemeClr val="lt1"/>
                </a:solidFill>
              </a:rPr>
              <a:t>parts of northern </a:t>
            </a:r>
            <a:r>
              <a:rPr lang="en-US" sz="1100" b="1" dirty="0" smtClean="0">
                <a:solidFill>
                  <a:schemeClr val="lt1"/>
                </a:solidFill>
              </a:rPr>
              <a:t>Malawi, and </a:t>
            </a:r>
            <a:r>
              <a:rPr lang="en-US" sz="1100" b="1" dirty="0" smtClean="0">
                <a:solidFill>
                  <a:schemeClr val="lt1"/>
                </a:solidFill>
              </a:rPr>
              <a:t>much of Madagascar</a:t>
            </a:r>
            <a:r>
              <a:rPr lang="en-US" sz="1100" b="1" dirty="0" smtClean="0">
                <a:solidFill>
                  <a:schemeClr val="lt1"/>
                </a:solidFill>
              </a:rPr>
              <a:t>. </a:t>
            </a:r>
            <a:r>
              <a:rPr lang="en-US" sz="1100" b="1" dirty="0">
                <a:solidFill>
                  <a:schemeClr val="lt1"/>
                </a:solidFill>
              </a:rPr>
              <a:t>For week-2 (right panel), the GEFS forecasts indicate a moderate to high chance (over 70%) for rainfall to exceed 50 mm </a:t>
            </a:r>
            <a:r>
              <a:rPr lang="en-US" sz="1100" b="1" dirty="0" smtClean="0">
                <a:solidFill>
                  <a:schemeClr val="lt1"/>
                </a:solidFill>
              </a:rPr>
              <a:t>over </a:t>
            </a:r>
            <a:r>
              <a:rPr lang="en-US" sz="1100" b="1" dirty="0" smtClean="0">
                <a:solidFill>
                  <a:schemeClr val="lt1"/>
                </a:solidFill>
              </a:rPr>
              <a:t>parts of southern Gabon, southwestern Congo, southern </a:t>
            </a:r>
            <a:r>
              <a:rPr lang="en-US" sz="1100" b="1" dirty="0" smtClean="0">
                <a:solidFill>
                  <a:schemeClr val="lt1"/>
                </a:solidFill>
              </a:rPr>
              <a:t>Tanzania, northern Mozambique, </a:t>
            </a:r>
            <a:r>
              <a:rPr lang="en-US" sz="1100" b="1" dirty="0" smtClean="0">
                <a:solidFill>
                  <a:schemeClr val="lt1"/>
                </a:solidFill>
              </a:rPr>
              <a:t>Malawi</a:t>
            </a:r>
            <a:r>
              <a:rPr lang="en-US" sz="1100" b="1" dirty="0" smtClean="0">
                <a:solidFill>
                  <a:schemeClr val="lt1"/>
                </a:solidFill>
              </a:rPr>
              <a:t>, northern and eastern Zambia, </a:t>
            </a:r>
            <a:r>
              <a:rPr lang="en-US" sz="1100" b="1" dirty="0" smtClean="0">
                <a:solidFill>
                  <a:schemeClr val="lt1"/>
                </a:solidFill>
              </a:rPr>
              <a:t>southern and eastern </a:t>
            </a:r>
            <a:r>
              <a:rPr lang="en-US" sz="1100" b="1" dirty="0" smtClean="0">
                <a:solidFill>
                  <a:schemeClr val="lt1"/>
                </a:solidFill>
              </a:rPr>
              <a:t>DRC, central </a:t>
            </a:r>
            <a:r>
              <a:rPr lang="en-US" sz="1100" b="1" dirty="0" smtClean="0">
                <a:solidFill>
                  <a:schemeClr val="lt1"/>
                </a:solidFill>
              </a:rPr>
              <a:t>Angola, Rwanda, Burundi, northern, central, and eastern </a:t>
            </a:r>
            <a:r>
              <a:rPr lang="en-US" sz="1100" b="1" dirty="0" smtClean="0">
                <a:solidFill>
                  <a:schemeClr val="lt1"/>
                </a:solidFill>
              </a:rPr>
              <a:t>Madagascar.</a:t>
            </a:r>
            <a:endParaRPr lang="en-US" sz="1100" b="1" dirty="0">
              <a:solidFill>
                <a:schemeClr val="lt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06 – 12 </a:t>
            </a:r>
            <a:r>
              <a:rPr lang="en-US" sz="1600" b="1" dirty="0" smtClean="0">
                <a:solidFill>
                  <a:srgbClr val="FFFF00"/>
                </a:solidFill>
              </a:rPr>
              <a:t>Feb </a:t>
            </a:r>
            <a:r>
              <a:rPr lang="en-US" sz="1600" b="1" i="0" u="none" strike="noStrike" cap="none" dirty="0" smtClean="0">
                <a:solidFill>
                  <a:srgbClr val="FFFF00"/>
                </a:solidFill>
                <a:latin typeface="Arial"/>
                <a:ea typeface="Arial"/>
                <a:cs typeface="Arial"/>
                <a:sym typeface="Arial"/>
              </a:rPr>
              <a:t>2024</a:t>
            </a:r>
            <a:endParaRPr dirty="0"/>
          </a:p>
        </p:txBody>
      </p:sp>
      <p:pic>
        <p:nvPicPr>
          <p:cNvPr id="6146" name="Picture 2" descr="GEFS Prec Prob: wk1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15" y="1968372"/>
            <a:ext cx="4218431" cy="316382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FS Prec Prob: wk2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54565"/>
            <a:ext cx="4218431" cy="3163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5312</TotalTime>
  <Words>2466</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Miliaritiana Robjhon</cp:lastModifiedBy>
  <cp:revision>437</cp:revision>
  <cp:lastPrinted>2023-11-06T15:14:42Z</cp:lastPrinted>
  <dcterms:modified xsi:type="dcterms:W3CDTF">2024-02-05T18:58:41Z</dcterms:modified>
</cp:coreProperties>
</file>