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388" r:id="rId3"/>
    <p:sldId id="413" r:id="rId4"/>
    <p:sldId id="412" r:id="rId5"/>
    <p:sldId id="389" r:id="rId6"/>
    <p:sldId id="387" r:id="rId7"/>
    <p:sldId id="371" r:id="rId8"/>
    <p:sldId id="372" r:id="rId9"/>
    <p:sldId id="402" r:id="rId10"/>
    <p:sldId id="404" r:id="rId11"/>
    <p:sldId id="406" r:id="rId12"/>
    <p:sldId id="407" r:id="rId13"/>
    <p:sldId id="403" r:id="rId14"/>
    <p:sldId id="405" r:id="rId15"/>
    <p:sldId id="408" r:id="rId16"/>
    <p:sldId id="40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5862B"/>
    <a:srgbClr val="D75717"/>
    <a:srgbClr val="FF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93945" autoAdjust="0"/>
  </p:normalViewPr>
  <p:slideViewPr>
    <p:cSldViewPr>
      <p:cViewPr varScale="1">
        <p:scale>
          <a:sx n="106" d="100"/>
          <a:sy n="106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AEE67C-063B-4BFC-B2E1-4066CB499D87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8B7BC6-AC55-4685-82DC-13820762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7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7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04F7-AA80-465B-910A-7853B806EBF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22ED-EA69-4336-B4F0-1D53826CA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0BC-78CB-4BC2-8C00-3DA925452E5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7DF6-CB75-4C0F-806A-742AE08D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276E-80FD-4BFA-91F0-D89C8A0DAC1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F70E-34AA-4E03-8BA7-3B7CAAF0A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5680-58D2-4E93-A896-EFE51AB9276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D268-9627-429A-8784-DDFD3E690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1D71-EE9E-42C6-BBF6-18CBFDC8450A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2112-997E-4BAA-9B98-D9C994435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0E93-EDA0-4D3B-AD44-C877E4D8BC87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A244-9F01-4482-A8D6-88C622C35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68C8-B7D1-444C-ADA7-0C4E71D65029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AB61-B5DB-46EA-9869-BFC08EB5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29BB-68C8-4927-8347-B61FF8944680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FB82-0B13-411F-A38E-6D4888E86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755C-98C7-461B-9905-798F5B72784F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E42E-2962-43C5-A3D5-66C8E7DF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2F09-A0F7-426A-AADA-32AD7D716847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8DE1-3294-4819-B66C-11ED30AF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36CC-49E7-4A4B-AC8B-099E850FE039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661D-E13B-48AC-BC8A-1C9677F3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92F021-F5F5-416D-840D-B95D12930429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04365-B898-4A3F-9774-D4A96D47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cpc.ncep.noaa.gov/products/NMME/NMME_PROB_desc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www.cpc.ncep.noaa.gov/products/NMME/NMME_PROB_descr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hyperlink" Target="about:bl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://www.cpc.ncep.noaa.gov/products/NMME/NMME_PROB_descr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http://www.cpc.ncep.noaa.gov/products/international/index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ncep.noaa.gov/products/analysis_monitoring/enso_advisory/ensodisc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pc.ncep.noaa.gov/products/NMME/NMME_PROB_descr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2667000"/>
          </a:xfrm>
        </p:spPr>
        <p:txBody>
          <a:bodyPr/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0000FF"/>
                </a:solidFill>
              </a:rPr>
              <a:t>Seasonal Rainfall and Temperature Guidance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/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Issued  </a:t>
            </a:r>
            <a:r>
              <a:rPr lang="en-US" sz="3200" dirty="0" smtClean="0">
                <a:solidFill>
                  <a:srgbClr val="7030A0"/>
                </a:solidFill>
              </a:rPr>
              <a:t>10  April 2025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NOAA/Climate Prediction Center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8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Forecast 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ENSO update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Current State of the global climate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SST Forecasts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Regional Rainfall Forecast maps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Summary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674" y="4251960"/>
            <a:ext cx="2852680" cy="220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2" y="4251960"/>
            <a:ext cx="2852680" cy="220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674" y="1371600"/>
            <a:ext cx="2852680" cy="220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2" y="1371600"/>
            <a:ext cx="2852680" cy="220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b="1" dirty="0">
                <a:solidFill>
                  <a:srgbClr val="0000FF"/>
                </a:solidFill>
                <a:latin typeface="Calibri" pitchFamily="34" charset="0"/>
              </a:rPr>
              <a:t>Rainfall Guidance, CAM and Caribbean: 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39586" y="2040910"/>
            <a:ext cx="2960677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60" dirty="0" smtClean="0"/>
              <a:t>There </a:t>
            </a:r>
            <a:r>
              <a:rPr lang="en-US" sz="1660" dirty="0"/>
              <a:t>is a slight to moderate tilt in the odds favoring below-average rainfall over much of Central America </a:t>
            </a:r>
            <a:r>
              <a:rPr lang="en-US" sz="1660" dirty="0" smtClean="0"/>
              <a:t>during the northern hemisphere summer 2025</a:t>
            </a:r>
            <a:r>
              <a:rPr lang="en-US" sz="166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1881" y="59436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496612B-2EBD-20B0-5BE7-69488E93FA8D}"/>
              </a:ext>
            </a:extLst>
          </p:cNvPr>
          <p:cNvSpPr/>
          <p:nvPr/>
        </p:nvSpPr>
        <p:spPr>
          <a:xfrm>
            <a:off x="67285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476F0E9-DE93-6873-1DD0-91C3FE14624D}"/>
              </a:ext>
            </a:extLst>
          </p:cNvPr>
          <p:cNvSpPr/>
          <p:nvPr/>
        </p:nvSpPr>
        <p:spPr>
          <a:xfrm>
            <a:off x="365760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DF644AF0-08F9-9517-18FE-7D4D6ABB2CD3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6B692785-283C-DF37-F94E-B49687DC5726}"/>
              </a:ext>
            </a:extLst>
          </p:cNvPr>
          <p:cNvSpPr/>
          <p:nvPr/>
        </p:nvSpPr>
        <p:spPr>
          <a:xfrm>
            <a:off x="91644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52399" y="76200"/>
            <a:ext cx="887015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Central Asia: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1931075"/>
            <a:ext cx="2960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/>
              <a:t>There is a slight to moderate tilt in the odds favoring below-average rainfall over parts of </a:t>
            </a:r>
            <a:r>
              <a:rPr lang="en-US" sz="1600" dirty="0" err="1" smtClean="0"/>
              <a:t>Turkiye</a:t>
            </a:r>
            <a:r>
              <a:rPr lang="en-US" sz="1600" dirty="0" smtClean="0"/>
              <a:t>, northwestern Iran, far northern Afghanistan, </a:t>
            </a:r>
            <a:r>
              <a:rPr lang="en-US" sz="1600" dirty="0"/>
              <a:t>and Kyrgyzstan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and 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4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A21C403-7AC0-FE06-3469-E10DCA122327}"/>
              </a:ext>
            </a:extLst>
          </p:cNvPr>
          <p:cNvSpPr/>
          <p:nvPr/>
        </p:nvSpPr>
        <p:spPr>
          <a:xfrm>
            <a:off x="533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BEF33800-43A1-3D9C-89CE-64C240D7844D}"/>
              </a:ext>
            </a:extLst>
          </p:cNvPr>
          <p:cNvSpPr/>
          <p:nvPr/>
        </p:nvSpPr>
        <p:spPr>
          <a:xfrm>
            <a:off x="365760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612FF408-3CF7-9CFE-ED51-923E54E3A1C4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B356E0B-D1CC-D4D3-13BE-93668B4DF0F6}"/>
              </a:ext>
            </a:extLst>
          </p:cNvPr>
          <p:cNvSpPr/>
          <p:nvPr/>
        </p:nvSpPr>
        <p:spPr>
          <a:xfrm>
            <a:off x="91644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8" y="1444752"/>
            <a:ext cx="2864517" cy="22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9" y="1444752"/>
            <a:ext cx="2864517" cy="22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8" y="4416552"/>
            <a:ext cx="2864517" cy="22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9" y="4416552"/>
            <a:ext cx="2864517" cy="22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825" y="4233672"/>
            <a:ext cx="2840844" cy="21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7" y="4233672"/>
            <a:ext cx="2840844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7" y="1408176"/>
            <a:ext cx="2840844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825" y="1408176"/>
            <a:ext cx="2840844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52399" y="76200"/>
            <a:ext cx="887015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South Asia: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1883926"/>
            <a:ext cx="29606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 smtClean="0"/>
              <a:t>There </a:t>
            </a:r>
            <a:r>
              <a:rPr lang="en-US" sz="1700" dirty="0"/>
              <a:t>is a slight to moderate tilt in the odds favoring above-average rainfall over parts of </a:t>
            </a:r>
            <a:r>
              <a:rPr lang="en-US" sz="1700" dirty="0" smtClean="0"/>
              <a:t>China</a:t>
            </a:r>
            <a:r>
              <a:rPr lang="en-US" sz="1700" dirty="0"/>
              <a:t>, </a:t>
            </a:r>
            <a:r>
              <a:rPr lang="en-US" sz="1700" dirty="0" smtClean="0"/>
              <a:t>and parts of India.</a:t>
            </a:r>
            <a:endParaRPr lang="en-US" sz="1700" dirty="0"/>
          </a:p>
          <a:p>
            <a:pPr fontAlgn="auto">
              <a:spcAft>
                <a:spcPts val="0"/>
              </a:spcAft>
              <a:defRPr/>
            </a:pPr>
            <a:endParaRPr lang="en-US" sz="1700" dirty="0"/>
          </a:p>
          <a:p>
            <a:pPr fontAlgn="auto">
              <a:spcAft>
                <a:spcPts val="0"/>
              </a:spcAft>
              <a:defRPr/>
            </a:pPr>
            <a:endParaRPr lang="en-US" sz="1700" dirty="0"/>
          </a:p>
          <a:p>
            <a:pPr fontAlgn="auto">
              <a:spcAft>
                <a:spcPts val="0"/>
              </a:spcAft>
              <a:defRPr/>
            </a:pP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2BF7B04-4A5F-D116-4029-6E2D8A82FB93}"/>
              </a:ext>
            </a:extLst>
          </p:cNvPr>
          <p:cNvSpPr/>
          <p:nvPr/>
        </p:nvSpPr>
        <p:spPr>
          <a:xfrm>
            <a:off x="6858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C99FF556-AB57-17BB-806E-86F22F78C61E}"/>
              </a:ext>
            </a:extLst>
          </p:cNvPr>
          <p:cNvSpPr/>
          <p:nvPr/>
        </p:nvSpPr>
        <p:spPr>
          <a:xfrm>
            <a:off x="369541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3284533-2224-1F44-B7A7-BAB0A439209C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FC76B11-2B7E-77D5-EDB0-175EAB4D64D7}"/>
              </a:ext>
            </a:extLst>
          </p:cNvPr>
          <p:cNvSpPr/>
          <p:nvPr/>
        </p:nvSpPr>
        <p:spPr>
          <a:xfrm>
            <a:off x="91644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41" y="4434840"/>
            <a:ext cx="2840844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b="1" dirty="0">
                <a:solidFill>
                  <a:srgbClr val="0000FF"/>
                </a:solidFill>
                <a:latin typeface="Calibri" pitchFamily="34" charset="0"/>
              </a:rPr>
              <a:t>Rainfall Guidance, Maritime Continent: North American Multi-Model Ensemble (NMME)</a:t>
            </a:r>
            <a:r>
              <a:rPr lang="en-US" sz="1700" b="1" dirty="0">
                <a:latin typeface="Calibri" pitchFamily="34" charset="0"/>
              </a:rPr>
              <a:t>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pc.ncep.noaa.gov/products/international/nmme/probabilistic_seasonal/maritime_nmme_prec_3catprb_MayIC_Jun2016-Aug20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1" y="-1630950"/>
            <a:ext cx="700" cy="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B323FD-1D07-119E-245F-E964E5947F85}"/>
              </a:ext>
            </a:extLst>
          </p:cNvPr>
          <p:cNvSpPr/>
          <p:nvPr/>
        </p:nvSpPr>
        <p:spPr>
          <a:xfrm>
            <a:off x="82525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E1A4EE-5C2F-538B-AA60-61DFEA22AA8E}"/>
              </a:ext>
            </a:extLst>
          </p:cNvPr>
          <p:cNvSpPr/>
          <p:nvPr/>
        </p:nvSpPr>
        <p:spPr>
          <a:xfrm>
            <a:off x="377161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9D9494-8188-7105-3EEE-8FD68758BA83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B5025E-46E2-3FDC-0C35-B70492669119}"/>
              </a:ext>
            </a:extLst>
          </p:cNvPr>
          <p:cNvSpPr/>
          <p:nvPr/>
        </p:nvSpPr>
        <p:spPr>
          <a:xfrm>
            <a:off x="105425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7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1554480"/>
            <a:ext cx="2840844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41" y="1554480"/>
            <a:ext cx="2840844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4434840"/>
            <a:ext cx="2840844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1881" y="5722203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4641" y="1859340"/>
            <a:ext cx="29606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/>
              <a:t>The forecasts call for a slight to moderate tilt in the odds favoring above-average rainfall over </a:t>
            </a:r>
            <a:r>
              <a:rPr lang="en-US" sz="1600" dirty="0" smtClean="0"/>
              <a:t>many parts </a:t>
            </a:r>
            <a:r>
              <a:rPr lang="en-US" sz="1600" dirty="0"/>
              <a:t>of the Maritime Continent, including parts of Australia</a:t>
            </a:r>
            <a:r>
              <a:rPr lang="en-US" sz="16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The </a:t>
            </a:r>
            <a:r>
              <a:rPr lang="en-US" sz="1600" dirty="0"/>
              <a:t>forecasts call for a slight to moderate tilt in the odds favoring below-average rainfall over parts of Indonesia.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9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336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4206241"/>
            <a:ext cx="2048477" cy="26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1307593"/>
            <a:ext cx="2048477" cy="26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" y="4206241"/>
            <a:ext cx="2048477" cy="26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" y="1307593"/>
            <a:ext cx="2048477" cy="26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Rainfall Guidance, South America:  North American Multi-Model Ensemble (NMME)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67400" y="1936046"/>
            <a:ext cx="2960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" dirty="0"/>
              <a:t>The forecasts call for a slight to moderate </a:t>
            </a:r>
            <a:r>
              <a:rPr lang="en-US" sz="1500" dirty="0" smtClean="0"/>
              <a:t>tilt </a:t>
            </a:r>
            <a:r>
              <a:rPr lang="en-US" sz="1500" dirty="0"/>
              <a:t>in the odds favoring above-average rainfall over parts of central and western Brazil, southern Peru, Bolivia, and northern Argentina</a:t>
            </a:r>
            <a:r>
              <a:rPr lang="en-US" sz="15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sz="1500" dirty="0"/>
          </a:p>
          <a:p>
            <a:pPr fontAlgn="auto">
              <a:spcAft>
                <a:spcPts val="0"/>
              </a:spcAft>
              <a:defRPr/>
            </a:pPr>
            <a:r>
              <a:rPr lang="en-US" sz="1500" dirty="0"/>
              <a:t>There is a slight to moderate tilt in the odds favoring below-average rainfall over the far northern, southwestern, and far eastern areas of South America</a:t>
            </a:r>
            <a:r>
              <a:rPr lang="en-US" sz="1500" dirty="0" smtClean="0"/>
              <a:t>.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6F74C0A-01B0-AC4D-7E3A-382F9F5E8F7C}"/>
              </a:ext>
            </a:extLst>
          </p:cNvPr>
          <p:cNvSpPr/>
          <p:nvPr/>
        </p:nvSpPr>
        <p:spPr>
          <a:xfrm>
            <a:off x="1040376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ACF945D9-A312-00A1-85F9-99861C5262BF}"/>
              </a:ext>
            </a:extLst>
          </p:cNvPr>
          <p:cNvSpPr/>
          <p:nvPr/>
        </p:nvSpPr>
        <p:spPr>
          <a:xfrm>
            <a:off x="369541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E339131-2BF9-F1BD-27EF-2B1C71BE3CBA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13D4F3D-D36B-BCD0-9F06-D5DDC5A85AA3}"/>
              </a:ext>
            </a:extLst>
          </p:cNvPr>
          <p:cNvSpPr/>
          <p:nvPr/>
        </p:nvSpPr>
        <p:spPr>
          <a:xfrm>
            <a:off x="105425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62" y="3246120"/>
            <a:ext cx="4237600" cy="32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2" y="3246120"/>
            <a:ext cx="4237600" cy="32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62" y="384048"/>
            <a:ext cx="4237600" cy="32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2" y="384048"/>
            <a:ext cx="4237600" cy="32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0"/>
            <a:ext cx="903119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Air Temperature Guidance:  North American Multi-Model Ensemble (NMME)</a:t>
            </a:r>
          </a:p>
          <a:p>
            <a:pPr algn="ctr"/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2807" y="6019800"/>
            <a:ext cx="8954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/>
              <a:t>The forecasts call for a moderate to high tilt in the odds favoring above-average temperatures over much of the globe, except for the </a:t>
            </a:r>
            <a:r>
              <a:rPr lang="en-US" sz="1400" dirty="0" smtClean="0"/>
              <a:t>Sahel and Lake Victoria regions </a:t>
            </a:r>
            <a:r>
              <a:rPr lang="en-US" sz="1400" dirty="0"/>
              <a:t>of Africa.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6637537"/>
            <a:ext cx="60960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Individual model forecasts can be found here: http://www.cpc.ncep.noaa.gov/products/international/nmme/nmme.shtml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77260C3-5D00-650F-6A32-B66489C90974}"/>
              </a:ext>
            </a:extLst>
          </p:cNvPr>
          <p:cNvSpPr txBox="1"/>
          <p:nvPr/>
        </p:nvSpPr>
        <p:spPr>
          <a:xfrm>
            <a:off x="2290754" y="2957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DF7F452C-2C8A-4BAF-AF45-57F823D7656B}"/>
              </a:ext>
            </a:extLst>
          </p:cNvPr>
          <p:cNvSpPr/>
          <p:nvPr/>
        </p:nvSpPr>
        <p:spPr>
          <a:xfrm>
            <a:off x="1524000" y="515795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B101A016-F662-7A9E-FC45-0FD644FDDE52}"/>
              </a:ext>
            </a:extLst>
          </p:cNvPr>
          <p:cNvSpPr/>
          <p:nvPr/>
        </p:nvSpPr>
        <p:spPr>
          <a:xfrm>
            <a:off x="5905210" y="53340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B747AFF0-F6C4-98A8-0A08-55EB72F5F5AA}"/>
              </a:ext>
            </a:extLst>
          </p:cNvPr>
          <p:cNvSpPr/>
          <p:nvPr/>
        </p:nvSpPr>
        <p:spPr>
          <a:xfrm>
            <a:off x="5943600" y="3373581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E7DBF67F-80C2-9B41-6FFD-53AC5BA01D86}"/>
              </a:ext>
            </a:extLst>
          </p:cNvPr>
          <p:cNvSpPr/>
          <p:nvPr/>
        </p:nvSpPr>
        <p:spPr>
          <a:xfrm>
            <a:off x="1524000" y="33528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38636"/>
            <a:ext cx="8229600" cy="723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ENSO-neutral is favored during the Northern Hemisphere summer, with a greater than 50% chance through August-October 2025.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NMME forecasts indicate an increased chance for neutral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IOD through June 2025, followed by a negative IOD thereafter.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NMME forecasts favor a slight to moderate chance for above-average rainfall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 many places of the Sahel region including Sudan and western Ethiopia, and parts of the Maritime Continent region.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forecasts call for an increased chance for below-average rainfall over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Gulf of Guinea region in Africa, many parts of Central America, and the northern parts of South America.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is a moderate to high chance for temperatures to trend upward across much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Globe, except for parts of the Sahel and Lake Victoria regions in Africa.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Additional forecast resources can be found here: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http://www.cpc.ncep.noaa.gov/products/international/index.shtml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http://www.cpc.ncep.noaa.gov/products/international/nmme/nmme.shtml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http://origin.cpc.ncep.noaa.gov/products/people/wwang/cfsv2fcst/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CPC ENSO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/>
              <a:t>ENSO </a:t>
            </a:r>
            <a:r>
              <a:rPr lang="es-ES" b="1" dirty="0" err="1"/>
              <a:t>Alert</a:t>
            </a:r>
            <a:r>
              <a:rPr lang="es-ES" b="1" dirty="0"/>
              <a:t> </a:t>
            </a:r>
            <a:r>
              <a:rPr lang="es-ES" b="1" dirty="0" err="1"/>
              <a:t>System</a:t>
            </a:r>
            <a:r>
              <a:rPr lang="es-ES" b="1" dirty="0"/>
              <a:t> Status: </a:t>
            </a:r>
            <a:r>
              <a:rPr lang="en-US" b="1" dirty="0">
                <a:solidFill>
                  <a:srgbClr val="00B0F0"/>
                </a:solidFill>
              </a:rPr>
              <a:t>Final La Niña </a:t>
            </a:r>
            <a:r>
              <a:rPr lang="en-US" b="1" dirty="0" smtClean="0">
                <a:solidFill>
                  <a:srgbClr val="00B0F0"/>
                </a:solidFill>
              </a:rPr>
              <a:t>Advisory</a:t>
            </a:r>
            <a:endParaRPr lang="es-ES" b="1" u="sng" dirty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u="sng" dirty="0">
              <a:latin typeface="Times New Roman"/>
              <a:ea typeface="Nimbus Sans 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>
                <a:latin typeface="Times New Roman"/>
                <a:ea typeface="Nimbus Sans L"/>
              </a:rPr>
              <a:t>Synopsis</a:t>
            </a:r>
            <a:r>
              <a:rPr lang="en-US" b="1" u="sng" dirty="0">
                <a:latin typeface="Times New Roman"/>
                <a:ea typeface="Nimbus Sans L"/>
              </a:rPr>
              <a:t>:</a:t>
            </a:r>
            <a:r>
              <a:rPr lang="en-US" b="1" dirty="0">
                <a:latin typeface="Times New Roman"/>
                <a:ea typeface="Nimbus Sans L"/>
              </a:rPr>
              <a:t> </a:t>
            </a:r>
            <a:r>
              <a:rPr lang="en-US" b="1" dirty="0"/>
              <a:t>ENSO-neutral is favored during the Northern Hemisphere summer, with a greater than 50% chance through August-October 2025</a:t>
            </a:r>
            <a:r>
              <a:rPr lang="en-US" b="1" dirty="0" smtClean="0"/>
              <a:t>. </a:t>
            </a:r>
            <a:r>
              <a:rPr lang="en-US" dirty="0" smtClean="0"/>
              <a:t>(</a:t>
            </a:r>
            <a:r>
              <a:rPr lang="en-US" dirty="0"/>
              <a:t>Updated </a:t>
            </a:r>
            <a:r>
              <a:rPr lang="en-US" dirty="0" smtClean="0"/>
              <a:t>10 April 2025).</a:t>
            </a: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hlinkClick r:id="rId2"/>
              </a:rPr>
              <a:t>http://www.cpc.ncep.noaa.gov/products/analysis_monitoring/enso_advisory/ensodisc.shtml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144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Summary of State of the Global Climate in </a:t>
            </a:r>
            <a:r>
              <a:rPr lang="en-US" sz="2800" b="1" dirty="0" smtClean="0">
                <a:solidFill>
                  <a:srgbClr val="0000FF"/>
                </a:solidFill>
              </a:rPr>
              <a:t>March 2025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914400"/>
            <a:ext cx="8229600" cy="5715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In March 2025, ENSO-neutral conditions returned, with below-average sea surface temperatures (SSTs) weakening in the central and east-central equatorial Pacific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Ocean: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  <a:cs typeface="Arial" charset="0"/>
              </a:rPr>
              <a:t>The </a:t>
            </a:r>
            <a:r>
              <a:rPr lang="en-US" sz="1600" dirty="0">
                <a:latin typeface="Calibri" pitchFamily="34" charset="0"/>
                <a:cs typeface="Arial" charset="0"/>
              </a:rPr>
              <a:t>westernmost Niño index values were near zero, while positive index values persisted in the easternmost Niño-3 and Niño-1+2 </a:t>
            </a:r>
            <a:r>
              <a:rPr lang="en-US" sz="1600" dirty="0" smtClean="0">
                <a:latin typeface="Calibri" pitchFamily="34" charset="0"/>
                <a:cs typeface="Arial" charset="0"/>
              </a:rPr>
              <a:t>regions.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  <a:cs typeface="Arial" charset="0"/>
              </a:rPr>
              <a:t>Below-average </a:t>
            </a:r>
            <a:r>
              <a:rPr lang="en-US" sz="1600" dirty="0">
                <a:latin typeface="Calibri" pitchFamily="34" charset="0"/>
                <a:cs typeface="Arial" charset="0"/>
              </a:rPr>
              <a:t>subsurface temperatures </a:t>
            </a:r>
            <a:r>
              <a:rPr lang="en-US" sz="1600" dirty="0" smtClean="0">
                <a:latin typeface="Calibri" pitchFamily="34" charset="0"/>
                <a:cs typeface="Arial" charset="0"/>
              </a:rPr>
              <a:t>weakened, </a:t>
            </a:r>
            <a:r>
              <a:rPr lang="en-US" sz="1600" dirty="0">
                <a:latin typeface="Calibri" pitchFamily="34" charset="0"/>
                <a:cs typeface="Arial" charset="0"/>
              </a:rPr>
              <a:t>but negative anomalies continued in the central equatorial </a:t>
            </a:r>
            <a:r>
              <a:rPr lang="en-US" sz="1600" dirty="0" smtClean="0">
                <a:latin typeface="Calibri" pitchFamily="34" charset="0"/>
                <a:cs typeface="Arial" charset="0"/>
              </a:rPr>
              <a:t>Pacific.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Low-level wind anomalies remained easterly over the western and central Pacific, while upper-level wind anomalies were westerly over the central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Pacific.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The traditional and equatorial Southern Oscillation indices were positive.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Collectively, the coupled ocean-atmosphere system reflected ENSO-neutral conditions.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The </a:t>
            </a:r>
            <a:r>
              <a:rPr lang="en-US" sz="1800" dirty="0">
                <a:latin typeface="Calibri" pitchFamily="34" charset="0"/>
                <a:cs typeface="Arial" charset="0"/>
              </a:rPr>
              <a:t>Indian Ocean Dipole Index has stayed within the neutral range.</a:t>
            </a:r>
          </a:p>
        </p:txBody>
      </p:sp>
    </p:spTree>
    <p:extLst>
      <p:ext uri="{BB962C8B-B14F-4D97-AF65-F5344CB8AC3E}">
        <p14:creationId xmlns:p14="http://schemas.microsoft.com/office/powerpoint/2010/main" val="15828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2217" r="14470" b="20705"/>
          <a:stretch/>
        </p:blipFill>
        <p:spPr>
          <a:xfrm>
            <a:off x="76200" y="1752600"/>
            <a:ext cx="4736592" cy="3192051"/>
          </a:xfrm>
          <a:prstGeom prst="rect">
            <a:avLst/>
          </a:prstGeom>
        </p:spPr>
      </p:pic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9213" y="7620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</a:rPr>
              <a:t>CPC OFFICIAL NIŇO3.4 Forecast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47586"/>
              </p:ext>
            </p:extLst>
          </p:nvPr>
        </p:nvGraphicFramePr>
        <p:xfrm>
          <a:off x="4979988" y="1578538"/>
          <a:ext cx="3832224" cy="322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716">
                  <a:extLst>
                    <a:ext uri="{9D8B030D-6E8A-4147-A177-3AD203B41FA5}">
                      <a16:colId xmlns:a16="http://schemas.microsoft.com/office/drawing/2014/main" val="3688304935"/>
                    </a:ext>
                  </a:extLst>
                </a:gridCol>
                <a:gridCol w="1133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6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 Niña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Neutral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 Niño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MAM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AMJ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MJJ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JJA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JAS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ASO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SON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OND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NDJ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347936"/>
            <a:ext cx="8278813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ENSO-neutral is favored during the Northern Hemisphere summer, with a greater than 50% chance through August-October 2025.</a:t>
            </a:r>
          </a:p>
        </p:txBody>
      </p:sp>
    </p:spTree>
    <p:extLst>
      <p:ext uri="{BB962C8B-B14F-4D97-AF65-F5344CB8AC3E}">
        <p14:creationId xmlns:p14="http://schemas.microsoft.com/office/powerpoint/2010/main" val="3653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665976" cy="46542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36"/>
          <p:cNvSpPr txBox="1">
            <a:spLocks noChangeArrowheads="1"/>
          </p:cNvSpPr>
          <p:nvPr/>
        </p:nvSpPr>
        <p:spPr bwMode="auto">
          <a:xfrm>
            <a:off x="304800" y="5715000"/>
            <a:ext cx="7315200" cy="31213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171450" indent="-171450" eaLnBrk="1" hangingPunct="1"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Most models favor ENSO-neutral to prevail into the Northern Hemisphere fall 2025. </a:t>
            </a:r>
          </a:p>
        </p:txBody>
      </p:sp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9213" y="-5715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</a:rPr>
              <a:t>NINO3.4 Model Forecasts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Figure provided by the International Research Institute (IRI) for Climate and Society (updated 19 March 2025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).</a:t>
            </a:r>
            <a:endParaRPr lang="en-US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598" y="1600200"/>
            <a:ext cx="23407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NCEP CFSv2 </a:t>
            </a:r>
            <a:r>
              <a:rPr lang="en-US" dirty="0" smtClean="0"/>
              <a:t>favors </a:t>
            </a:r>
            <a:r>
              <a:rPr lang="en-US" dirty="0"/>
              <a:t>below-average SSTs across the east-central </a:t>
            </a:r>
            <a:r>
              <a:rPr lang="en-US" dirty="0" smtClean="0"/>
              <a:t>and eastern equatorial Pacific.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4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4441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6441" y="38862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570" y="152400"/>
            <a:ext cx="8961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NCEP Climate Forecast System version 2 (CFSv2) SST Outlooks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(skill masked)</a:t>
            </a:r>
          </a:p>
          <a:p>
            <a:pPr lvl="0" algn="ctr"/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1435608"/>
            <a:ext cx="3077581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4" y="1435608"/>
            <a:ext cx="3077581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4270248"/>
            <a:ext cx="3077581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4" y="4270248"/>
            <a:ext cx="3077581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2">
            <a:extLst>
              <a:ext uri="{FF2B5EF4-FFF2-40B4-BE49-F238E27FC236}">
                <a16:creationId xmlns:a16="http://schemas.microsoft.com/office/drawing/2014/main" id="{BA9B6817-3117-6926-4B5C-06197E39854B}"/>
              </a:ext>
            </a:extLst>
          </p:cNvPr>
          <p:cNvSpPr/>
          <p:nvPr/>
        </p:nvSpPr>
        <p:spPr>
          <a:xfrm>
            <a:off x="3842447" y="38862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06570" y="152400"/>
            <a:ext cx="8961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North American Multi-Model Ensemble (NMME) Global SST Outlook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(skill masked)</a:t>
            </a:r>
          </a:p>
          <a:p>
            <a:pPr lvl="0" algn="ctr"/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82128283-468A-0C33-2CF2-1E66E093A91D}"/>
              </a:ext>
            </a:extLst>
          </p:cNvPr>
          <p:cNvSpPr/>
          <p:nvPr/>
        </p:nvSpPr>
        <p:spPr>
          <a:xfrm>
            <a:off x="914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6F4AC462-8E1E-0A39-6262-5FC0E24E720E}"/>
              </a:ext>
            </a:extLst>
          </p:cNvPr>
          <p:cNvSpPr/>
          <p:nvPr/>
        </p:nvSpPr>
        <p:spPr>
          <a:xfrm>
            <a:off x="3964441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BA9B6817-3117-6926-4B5C-06197E39854B}"/>
              </a:ext>
            </a:extLst>
          </p:cNvPr>
          <p:cNvSpPr/>
          <p:nvPr/>
        </p:nvSpPr>
        <p:spPr>
          <a:xfrm>
            <a:off x="3886200" y="38862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ECD9C695-8C9D-6D1F-99E0-E5B928BC1DE1}"/>
              </a:ext>
            </a:extLst>
          </p:cNvPr>
          <p:cNvSpPr/>
          <p:nvPr/>
        </p:nvSpPr>
        <p:spPr>
          <a:xfrm>
            <a:off x="916441" y="38862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598" y="1752600"/>
            <a:ext cx="2340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NMME forecasts indicate that near-average SSTs will prevail across the equatorial Pacific through the Northern Hemisphere summer of 2025.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1435608"/>
            <a:ext cx="3077583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3" y="1435608"/>
            <a:ext cx="3077583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4270248"/>
            <a:ext cx="3077583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3" y="4270248"/>
            <a:ext cx="3077583" cy="23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2"/>
          <p:cNvSpPr txBox="1">
            <a:spLocks noChangeArrowheads="1"/>
          </p:cNvSpPr>
          <p:nvPr/>
        </p:nvSpPr>
        <p:spPr bwMode="auto">
          <a:xfrm>
            <a:off x="76200" y="2286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Indian Ocean Dipole (IOD) Outlook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057400"/>
            <a:ext cx="243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The NMME ensemble mean forecast suggests neutral Indian Ocean Dipole (IOD) conditions through </a:t>
            </a:r>
            <a:r>
              <a:rPr lang="en-US" sz="2000" smtClean="0">
                <a:latin typeface="Calibri" pitchFamily="34" charset="0"/>
              </a:rPr>
              <a:t>August 2025.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289" y="1066800"/>
            <a:ext cx="6581302" cy="50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937" y="1435608"/>
            <a:ext cx="3278809" cy="2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9" y="1389888"/>
            <a:ext cx="3278809" cy="25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Africa:  North American Multi-Model Ensemble (NMME)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terciles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6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3169AC0-5E5E-9341-9275-D77884CAB511}"/>
              </a:ext>
            </a:extLst>
          </p:cNvPr>
          <p:cNvSpPr/>
          <p:nvPr/>
        </p:nvSpPr>
        <p:spPr>
          <a:xfrm>
            <a:off x="6858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26A05E-AFB9-DE33-522D-27CB285A902E}"/>
              </a:ext>
            </a:extLst>
          </p:cNvPr>
          <p:cNvSpPr/>
          <p:nvPr/>
        </p:nvSpPr>
        <p:spPr>
          <a:xfrm>
            <a:off x="373380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2F6C1-D7BE-2ADC-FE8A-8B5213B87ADE}"/>
              </a:ext>
            </a:extLst>
          </p:cNvPr>
          <p:cNvSpPr/>
          <p:nvPr/>
        </p:nvSpPr>
        <p:spPr>
          <a:xfrm>
            <a:off x="3657600" y="38978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39726-E50F-63E0-293A-09BBEF10EF0F}"/>
              </a:ext>
            </a:extLst>
          </p:cNvPr>
          <p:cNvSpPr/>
          <p:nvPr/>
        </p:nvSpPr>
        <p:spPr>
          <a:xfrm>
            <a:off x="916441" y="38978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(April 2025 IC)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9" y="4224528"/>
            <a:ext cx="3278809" cy="2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937" y="4224528"/>
            <a:ext cx="3278809" cy="2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10244" y="1964591"/>
            <a:ext cx="29606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/>
              <a:t>The forecasts call for a slight to moderate tilt in the odds favoring below-average rainfall across the Gulf of Guinea region and neighboring areas of Central Africa, eastern Kenya, southern Somalia, parts of South Africa, and </a:t>
            </a:r>
            <a:r>
              <a:rPr lang="en-US" sz="1400" dirty="0" smtClean="0"/>
              <a:t>southern Somalia.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In </a:t>
            </a:r>
            <a:r>
              <a:rPr lang="en-US" sz="1400" dirty="0"/>
              <a:t>contrast, there is a slight to moderate tilt in the odds favoring above-average rainfall in many parts of the Sahel region, including parts of Sudan and Ethiopia, as well as areas around Lake Victoria.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1881" y="59436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</p:spTree>
    <p:extLst>
      <p:ext uri="{BB962C8B-B14F-4D97-AF65-F5344CB8AC3E}">
        <p14:creationId xmlns:p14="http://schemas.microsoft.com/office/powerpoint/2010/main" val="2506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209038</TotalTime>
  <Words>1452</Words>
  <Application>Microsoft Office PowerPoint</Application>
  <PresentationFormat>On-screen Show (4:3)</PresentationFormat>
  <Paragraphs>193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Nimbus Sans L</vt:lpstr>
      <vt:lpstr>Times New Roman</vt:lpstr>
      <vt:lpstr>Trebuchet MS</vt:lpstr>
      <vt:lpstr>Verdana</vt:lpstr>
      <vt:lpstr>Office Theme</vt:lpstr>
      <vt:lpstr>  Seasonal Rainfall and Temperature Guidance  Issued  10  April 2025 NOAA/Climate Prediction Center  </vt:lpstr>
      <vt:lpstr>CPC ENSO Update</vt:lpstr>
      <vt:lpstr>Summary of State of the Global Climate in March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Wassila Thiaw</dc:creator>
  <cp:lastModifiedBy>Endalkachew Bekele</cp:lastModifiedBy>
  <cp:revision>3595</cp:revision>
  <cp:lastPrinted>2015-06-11T17:25:01Z</cp:lastPrinted>
  <dcterms:created xsi:type="dcterms:W3CDTF">2012-10-09T10:02:59Z</dcterms:created>
  <dcterms:modified xsi:type="dcterms:W3CDTF">2025-04-10T13:24:13Z</dcterms:modified>
</cp:coreProperties>
</file>