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41" r:id="rId2"/>
    <p:sldId id="343" r:id="rId3"/>
    <p:sldId id="344" r:id="rId4"/>
    <p:sldId id="345" r:id="rId5"/>
    <p:sldId id="346" r:id="rId6"/>
    <p:sldId id="317" r:id="rId7"/>
    <p:sldId id="331" r:id="rId8"/>
    <p:sldId id="332" r:id="rId9"/>
    <p:sldId id="333" r:id="rId10"/>
    <p:sldId id="334" r:id="rId11"/>
    <p:sldId id="335" r:id="rId12"/>
    <p:sldId id="336" r:id="rId13"/>
    <p:sldId id="337" r:id="rId14"/>
    <p:sldId id="348" r:id="rId15"/>
    <p:sldId id="338" r:id="rId16"/>
    <p:sldId id="350" r:id="rId17"/>
    <p:sldId id="349" r:id="rId18"/>
    <p:sldId id="340" r:id="rId19"/>
    <p:sldId id="34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83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FD491-B129-4671-ABB2-1DC19FFB5DA1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F9EA7-E8DE-4463-881E-F7C1421A6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28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85E451F-79D8-49B4-95B0-0E9CB08C3042}" type="slidenum">
              <a:rPr lang="en-US" altLang="en-US" sz="110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pPr/>
              <a:t>10</a:t>
            </a:fld>
            <a:endParaRPr lang="en-US" altLang="en-US" sz="1100" dirty="0" smtClean="0">
              <a:solidFill>
                <a:srgbClr val="000000"/>
              </a:solidFill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28853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09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1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7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55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31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32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42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4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9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E3C64-0EDB-4EEA-8D7B-58E14ACFA0F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64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E3C64-0EDB-4EEA-8D7B-58E14ACFA0F1}" type="datetimeFigureOut">
              <a:rPr lang="en-US" smtClean="0"/>
              <a:pPr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1E900-8F86-4B2D-8B67-557530FCD7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6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c.ncep.noaa.gov/products/precip/CWlink/MJO/plot_pcp_tvalue_8pan_maysep.gi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hyperlink" Target="http://www.cpc.ncep.noaa.gov/products/precip/CWlink/MJO/plot_pcp_tvalue_8pan_novmar.gif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c.ncep.noaa.gov/products/precip/CWlink/ir_anim_monthly.shtml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c.ncep.noaa.gov/products/precip/CWlink/MJO/statphase_full.gif" TargetMode="External"/><Relationship Id="rId7" Type="http://schemas.openxmlformats.org/officeDocument/2006/relationships/hyperlink" Target="https://www.cpc.ncep.noaa.gov/products/precip/CWlink/MJO/CLIVAR/CANM_phase_20m_small.gif" TargetMode="External"/><Relationship Id="rId2" Type="http://schemas.openxmlformats.org/officeDocument/2006/relationships/hyperlink" Target="https://www.cpc.ncep.noaa.gov/products/precip/CWlink/MJO/combphase_noCFSfull.gi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cpc.ncep.noaa.gov/products/precip/CWlink/MJO/CLIVAR/JMAN_phase_51m_small.gif" TargetMode="External"/><Relationship Id="rId5" Type="http://schemas.openxmlformats.org/officeDocument/2006/relationships/hyperlink" Target="https://www.cpc.ncep.noaa.gov/products/precip/CWlink/MJO/CLIVAR/ECMF_phase_MANOM_51m_small.gif" TargetMode="External"/><Relationship Id="rId4" Type="http://schemas.openxmlformats.org/officeDocument/2006/relationships/hyperlink" Target="https://www.cpc.ncep.noaa.gov/products/precip/CWlink/MJO/CLIVAR/CFSO_phase_small.gi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pc.ncep.noaa.gov/products/precip/CWlink/MJO/spatial_olrmap_full.gi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762000" y="1733550"/>
            <a:ext cx="7467600" cy="2228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00" dirty="0" smtClean="0"/>
              <a:t>Generating Week-2 Real Time Forecasts, Valid </a:t>
            </a:r>
            <a:r>
              <a:rPr lang="en-US" sz="5300" dirty="0" smtClean="0">
                <a:solidFill>
                  <a:srgbClr val="0070C0"/>
                </a:solidFill>
              </a:rPr>
              <a:t>11 – 17 October 2019</a:t>
            </a:r>
          </a:p>
          <a:p>
            <a:r>
              <a:rPr lang="en-US" sz="5300" dirty="0" smtClean="0">
                <a:solidFill>
                  <a:srgbClr val="FF0000"/>
                </a:solidFill>
              </a:rPr>
              <a:t>Group Name/Number</a:t>
            </a:r>
            <a:br>
              <a:rPr lang="en-US" sz="5300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/>
              <a:t>First WMO RCC-Washington Training Workshop</a:t>
            </a:r>
            <a:br>
              <a:rPr lang="en-US" sz="2000" b="1" dirty="0"/>
            </a:br>
            <a:r>
              <a:rPr lang="en-US" sz="2000" b="1" dirty="0"/>
              <a:t>Washington DC, USA, </a:t>
            </a:r>
            <a:br>
              <a:rPr lang="en-US" sz="2000" b="1" dirty="0"/>
            </a:br>
            <a:r>
              <a:rPr lang="en-US" sz="2000" b="1" dirty="0"/>
              <a:t>30 September 2019 – 4 October 2019</a:t>
            </a:r>
          </a:p>
        </p:txBody>
      </p:sp>
    </p:spTree>
    <p:extLst>
      <p:ext uri="{BB962C8B-B14F-4D97-AF65-F5344CB8AC3E}">
        <p14:creationId xmlns:p14="http://schemas.microsoft.com/office/powerpoint/2010/main" val="229313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243229"/>
            <a:ext cx="9144000" cy="59497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>
            <a:reflection blurRad="6350" stA="50000" endA="295" endPos="25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7" name="Rectangle 2">
            <a:extLst/>
          </p:cNvPr>
          <p:cNvSpPr>
            <a:spLocks noGrp="1" noChangeArrowheads="1"/>
          </p:cNvSpPr>
          <p:nvPr>
            <p:ph type="title"/>
          </p:nvPr>
        </p:nvSpPr>
        <p:spPr>
          <a:xfrm>
            <a:off x="165100" y="320675"/>
            <a:ext cx="8140700" cy="896938"/>
          </a:xfrm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alt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MS PGothic" pitchFamily="34" charset="-128"/>
              </a:rPr>
              <a:t>MJO Rainfall </a:t>
            </a:r>
            <a:r>
              <a:rPr lang="en-US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  <a:ea typeface="MS PGothic" pitchFamily="34" charset="-128"/>
              </a:rPr>
              <a:t>Composites – Global Tropics</a:t>
            </a:r>
          </a:p>
        </p:txBody>
      </p:sp>
      <p:sp>
        <p:nvSpPr>
          <p:cNvPr id="44037" name="Text Box 8"/>
          <p:cNvSpPr txBox="1">
            <a:spLocks noChangeArrowheads="1"/>
          </p:cNvSpPr>
          <p:nvPr/>
        </p:nvSpPr>
        <p:spPr bwMode="auto">
          <a:xfrm>
            <a:off x="4632325" y="941388"/>
            <a:ext cx="4284663" cy="277812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200" b="1" dirty="0">
                <a:latin typeface="Trebuchet MS" pitchFamily="34" charset="0"/>
                <a:ea typeface="ＭＳ Ｐゴシック" pitchFamily="34" charset="-128"/>
              </a:rPr>
              <a:t>Precipitation Anomalies </a:t>
            </a:r>
            <a:r>
              <a:rPr lang="en-US" altLang="en-US" sz="1200" b="1" dirty="0" smtClean="0">
                <a:latin typeface="Trebuchet MS" pitchFamily="34" charset="0"/>
                <a:ea typeface="ＭＳ Ｐゴシック" pitchFamily="34" charset="-128"/>
              </a:rPr>
              <a:t>(May </a:t>
            </a:r>
            <a:r>
              <a:rPr lang="en-US" altLang="en-US" sz="1200" b="1" dirty="0">
                <a:latin typeface="Trebuchet MS" pitchFamily="34" charset="0"/>
                <a:ea typeface="ＭＳ Ｐゴシック" pitchFamily="34" charset="-128"/>
              </a:rPr>
              <a:t>- </a:t>
            </a:r>
            <a:r>
              <a:rPr lang="en-US" altLang="en-US" sz="1200" b="1" dirty="0" smtClean="0">
                <a:latin typeface="Trebuchet MS" pitchFamily="34" charset="0"/>
                <a:ea typeface="ＭＳ Ｐゴシック" pitchFamily="34" charset="-128"/>
              </a:rPr>
              <a:t>Sep)</a:t>
            </a:r>
            <a:endParaRPr lang="en-US" altLang="en-US" sz="1200" b="1" dirty="0">
              <a:latin typeface="Trebuchet MS" pitchFamily="34" charset="0"/>
              <a:ea typeface="ＭＳ Ｐゴシック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17" y="108029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www.cpc.ncep.noaa.gov/products/precip/CWlink/MJO/plot_pcp_tvalue_8pan_maysep.gif</a:t>
            </a:r>
            <a:r>
              <a:rPr lang="en-US" sz="1400" dirty="0" smtClean="0"/>
              <a:t> (May -  Sep Season)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34925" y="16764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www.cpc.ncep.noaa.gov/products/precip/CWlink/MJO/plot_pcp_tvalue_8pan_novmar.gif</a:t>
            </a:r>
            <a:r>
              <a:rPr lang="en-US" sz="1400" dirty="0" smtClean="0"/>
              <a:t> (Nov - Mar Season)</a:t>
            </a:r>
            <a:endParaRPr lang="en-US" sz="1400" dirty="0"/>
          </a:p>
        </p:txBody>
      </p:sp>
      <p:pic>
        <p:nvPicPr>
          <p:cNvPr id="4098" name="Picture 2" descr="https://www.cpc.ncep.noaa.gov/products/precip/CWlink/MJO/plot_pcp_tvalue_8pan_maysep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19200"/>
            <a:ext cx="41148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300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Week2, MJO Contribution?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the MJO predictions suggest enhanced/suppressed rainfall over your country?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43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266700" y="483513"/>
            <a:ext cx="861059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3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NCEP GEFS Wind and Divergence Anomaly Forecast Week-2, Valid: </a:t>
            </a:r>
            <a:r>
              <a:rPr lang="en-US" sz="30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11 </a:t>
            </a:r>
            <a:r>
              <a:rPr lang="en-US" sz="3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- </a:t>
            </a:r>
            <a:r>
              <a:rPr lang="en-US" sz="3000" dirty="0" smtClea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17 </a:t>
            </a:r>
            <a:r>
              <a:rPr lang="en-US" sz="300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October, 2019 </a:t>
            </a:r>
          </a:p>
        </p:txBody>
      </p:sp>
      <p:sp>
        <p:nvSpPr>
          <p:cNvPr id="9" name="Text Box 25"/>
          <p:cNvSpPr txBox="1">
            <a:spLocks noChangeArrowheads="1"/>
          </p:cNvSpPr>
          <p:nvPr/>
        </p:nvSpPr>
        <p:spPr bwMode="auto">
          <a:xfrm>
            <a:off x="609600" y="1459468"/>
            <a:ext cx="3810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u="none" dirty="0" smtClean="0"/>
              <a:t>850-hPa or 700-hPa</a:t>
            </a:r>
            <a:endParaRPr lang="en-US" u="none" dirty="0"/>
          </a:p>
        </p:txBody>
      </p:sp>
      <p:sp>
        <p:nvSpPr>
          <p:cNvPr id="10" name="Text Box 25"/>
          <p:cNvSpPr txBox="1">
            <a:spLocks noChangeArrowheads="1"/>
          </p:cNvSpPr>
          <p:nvPr/>
        </p:nvSpPr>
        <p:spPr bwMode="auto">
          <a:xfrm>
            <a:off x="5105400" y="1459468"/>
            <a:ext cx="3810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u="none" dirty="0" smtClean="0"/>
              <a:t>200-hPa</a:t>
            </a:r>
            <a:endParaRPr lang="en-US" u="none" dirty="0"/>
          </a:p>
        </p:txBody>
      </p:sp>
    </p:spTree>
    <p:extLst>
      <p:ext uri="{BB962C8B-B14F-4D97-AF65-F5344CB8AC3E}">
        <p14:creationId xmlns:p14="http://schemas.microsoft.com/office/powerpoint/2010/main" val="269494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" y="-228600"/>
            <a:ext cx="8247888" cy="1646238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0000FF"/>
                </a:solidFill>
              </a:rPr>
              <a:t>NCEP </a:t>
            </a:r>
            <a:r>
              <a:rPr lang="en-US" sz="3000" dirty="0" smtClean="0">
                <a:solidFill>
                  <a:srgbClr val="0000FF"/>
                </a:solidFill>
              </a:rPr>
              <a:t>GEFS/CFSv2, </a:t>
            </a:r>
            <a:r>
              <a:rPr lang="en-US" sz="3000" dirty="0" err="1">
                <a:solidFill>
                  <a:srgbClr val="0000FF"/>
                </a:solidFill>
              </a:rPr>
              <a:t>Precip</a:t>
            </a:r>
            <a:r>
              <a:rPr lang="en-US" sz="3000" dirty="0">
                <a:solidFill>
                  <a:srgbClr val="0000FF"/>
                </a:solidFill>
              </a:rPr>
              <a:t> forecasts for </a:t>
            </a:r>
            <a:r>
              <a:rPr lang="en-US" sz="3000" dirty="0" smtClean="0">
                <a:solidFill>
                  <a:srgbClr val="0000FF"/>
                </a:solidFill>
              </a:rPr>
              <a:t>Week-2, </a:t>
            </a:r>
            <a:r>
              <a:rPr lang="en-US" sz="2800" dirty="0" smtClean="0">
                <a:solidFill>
                  <a:srgbClr val="0000FF"/>
                </a:solidFill>
              </a:rPr>
              <a:t>Valid: 11 - 17 October, 2019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355021" y="1127031"/>
            <a:ext cx="197842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Ensemble Mean Anomaly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64966" y="990600"/>
            <a:ext cx="20406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Two-category Probabilistic Forecast - Raw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29400" y="914400"/>
            <a:ext cx="20406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Two-category Probabilistic Forecast – </a:t>
            </a:r>
            <a:r>
              <a:rPr lang="en-US" sz="1350" dirty="0" err="1"/>
              <a:t>Reg</a:t>
            </a:r>
            <a:r>
              <a:rPr lang="en-US" sz="1350" dirty="0"/>
              <a:t> - Calibrated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22098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GEFS</a:t>
            </a:r>
            <a:r>
              <a:rPr lang="en-US" dirty="0" smtClean="0"/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00" y="4953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CFSv2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088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912" y="-228600"/>
            <a:ext cx="8247888" cy="1646238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0000FF"/>
                </a:solidFill>
              </a:rPr>
              <a:t>NCEP </a:t>
            </a:r>
            <a:r>
              <a:rPr lang="en-US" sz="3000" dirty="0" smtClean="0">
                <a:solidFill>
                  <a:srgbClr val="0000FF"/>
                </a:solidFill>
              </a:rPr>
              <a:t>GEFS/CFSv2, 2m Temp. </a:t>
            </a:r>
            <a:r>
              <a:rPr lang="en-US" sz="3000" dirty="0">
                <a:solidFill>
                  <a:srgbClr val="0000FF"/>
                </a:solidFill>
              </a:rPr>
              <a:t>forecasts for </a:t>
            </a:r>
            <a:r>
              <a:rPr lang="en-US" sz="3000" dirty="0" smtClean="0">
                <a:solidFill>
                  <a:srgbClr val="0000FF"/>
                </a:solidFill>
              </a:rPr>
              <a:t>Week-2,      </a:t>
            </a:r>
            <a:r>
              <a:rPr lang="en-US" sz="2800" dirty="0" smtClean="0">
                <a:solidFill>
                  <a:srgbClr val="0000FF"/>
                </a:solidFill>
              </a:rPr>
              <a:t>Valid: 11 - 17 October, 2019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355021" y="1127031"/>
            <a:ext cx="197842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Ensemble Mean Anomaly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64966" y="990600"/>
            <a:ext cx="20406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Two-category Probabilistic Forecast - Raw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29400" y="914400"/>
            <a:ext cx="204063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Two-category Probabilistic Forecast – </a:t>
            </a:r>
            <a:r>
              <a:rPr lang="en-US" sz="1350" dirty="0" err="1"/>
              <a:t>Reg</a:t>
            </a:r>
            <a:r>
              <a:rPr lang="en-US" sz="1350" dirty="0"/>
              <a:t> - Calibrated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" y="22098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GEFS</a:t>
            </a:r>
            <a:r>
              <a:rPr lang="en-US" dirty="0" smtClean="0"/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00" y="4953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CFSv2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830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0000FF"/>
                </a:solidFill>
              </a:rPr>
              <a:t>GEFS Week-2 Exceedance </a:t>
            </a:r>
            <a:r>
              <a:rPr lang="en-US" sz="3600" dirty="0" smtClean="0">
                <a:solidFill>
                  <a:srgbClr val="0000FF"/>
                </a:solidFill>
              </a:rPr>
              <a:t>Probability, Valid: 11 </a:t>
            </a:r>
            <a:r>
              <a:rPr lang="en-US" sz="3600" dirty="0">
                <a:solidFill>
                  <a:srgbClr val="0000FF"/>
                </a:solidFill>
              </a:rPr>
              <a:t>- </a:t>
            </a:r>
            <a:r>
              <a:rPr lang="en-US" sz="3600" dirty="0" smtClean="0">
                <a:solidFill>
                  <a:srgbClr val="0000FF"/>
                </a:solidFill>
              </a:rPr>
              <a:t>17 </a:t>
            </a:r>
            <a:r>
              <a:rPr lang="en-US" sz="3600" dirty="0">
                <a:solidFill>
                  <a:srgbClr val="0000FF"/>
                </a:solidFill>
              </a:rPr>
              <a:t>October, 2019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28701" y="160020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&gt;25mm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80892" y="1600200"/>
            <a:ext cx="204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&gt;50mm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50060" y="1600200"/>
            <a:ext cx="20406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&gt;100mm</a:t>
            </a:r>
          </a:p>
        </p:txBody>
      </p:sp>
    </p:spTree>
    <p:extLst>
      <p:ext uri="{BB962C8B-B14F-4D97-AF65-F5344CB8AC3E}">
        <p14:creationId xmlns:p14="http://schemas.microsoft.com/office/powerpoint/2010/main" val="182690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6397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Week-2 </a:t>
            </a:r>
            <a:r>
              <a:rPr lang="en-US" sz="3600" b="1" dirty="0" smtClean="0">
                <a:solidFill>
                  <a:srgbClr val="00B050"/>
                </a:solidFill>
              </a:rPr>
              <a:t>Rainfall</a:t>
            </a:r>
            <a:r>
              <a:rPr lang="en-US" sz="3600" b="1" dirty="0" smtClean="0"/>
              <a:t>, Convergence of Evidence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sz="5800" b="1" dirty="0" smtClean="0">
                <a:solidFill>
                  <a:srgbClr val="0070C0"/>
                </a:solidFill>
              </a:rPr>
              <a:t>Wet</a:t>
            </a:r>
          </a:p>
          <a:p>
            <a:pPr lvl="1"/>
            <a:r>
              <a:rPr lang="en-US" sz="3600" dirty="0" smtClean="0"/>
              <a:t>MJO -&gt; </a:t>
            </a:r>
          </a:p>
          <a:p>
            <a:pPr lvl="1"/>
            <a:r>
              <a:rPr lang="en-US" sz="3600" dirty="0" smtClean="0"/>
              <a:t>Lower/upper-level wind/divergence anomalies -&gt;</a:t>
            </a:r>
            <a:endParaRPr lang="en-US" sz="3600" dirty="0" smtClean="0">
              <a:solidFill>
                <a:srgbClr val="0070C0"/>
              </a:solidFill>
            </a:endParaRPr>
          </a:p>
          <a:p>
            <a:pPr lvl="1"/>
            <a:r>
              <a:rPr lang="en-US" sz="3600" dirty="0" smtClean="0"/>
              <a:t>Rainfall Model Guidance -&gt;</a:t>
            </a:r>
          </a:p>
          <a:p>
            <a:pPr lvl="1"/>
            <a:r>
              <a:rPr lang="en-US" sz="3600" dirty="0" smtClean="0"/>
              <a:t>Exceedance Probability -&gt;</a:t>
            </a:r>
          </a:p>
          <a:p>
            <a:endParaRPr lang="en-US" sz="3100" dirty="0"/>
          </a:p>
          <a:p>
            <a:r>
              <a:rPr lang="en-US" sz="5800" b="1" dirty="0">
                <a:solidFill>
                  <a:srgbClr val="C00000"/>
                </a:solidFill>
              </a:rPr>
              <a:t>Dry </a:t>
            </a:r>
          </a:p>
          <a:p>
            <a:pPr lvl="1"/>
            <a:r>
              <a:rPr lang="en-US" sz="3600" dirty="0"/>
              <a:t>MJO -&gt; </a:t>
            </a:r>
          </a:p>
          <a:p>
            <a:pPr lvl="1"/>
            <a:r>
              <a:rPr lang="en-US" sz="3600" dirty="0" smtClean="0"/>
              <a:t>Lower/upper-level </a:t>
            </a:r>
            <a:r>
              <a:rPr lang="en-US" sz="3600" dirty="0"/>
              <a:t>wind/divergence anomalies -&gt;</a:t>
            </a:r>
            <a:endParaRPr lang="en-US" sz="3600" dirty="0">
              <a:solidFill>
                <a:srgbClr val="0070C0"/>
              </a:solidFill>
            </a:endParaRPr>
          </a:p>
          <a:p>
            <a:pPr lvl="1"/>
            <a:r>
              <a:rPr lang="en-US" sz="3600" dirty="0"/>
              <a:t>Rainfall Model Guidance -&gt;</a:t>
            </a:r>
          </a:p>
          <a:p>
            <a:pPr lvl="1"/>
            <a:r>
              <a:rPr lang="en-US" sz="3600" dirty="0"/>
              <a:t>Exceedance Probability -&gt;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639762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Week-2 </a:t>
            </a:r>
            <a:r>
              <a:rPr lang="en-US" sz="3600" b="1" dirty="0" smtClean="0">
                <a:solidFill>
                  <a:srgbClr val="FF0000"/>
                </a:solidFill>
              </a:rPr>
              <a:t>2m Temp.</a:t>
            </a:r>
            <a:r>
              <a:rPr lang="en-US" sz="3600" b="1" dirty="0" smtClean="0"/>
              <a:t>, Convergence of Evidence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sz="5800" b="1" dirty="0" smtClean="0">
                <a:solidFill>
                  <a:srgbClr val="0070C0"/>
                </a:solidFill>
              </a:rPr>
              <a:t>Cool</a:t>
            </a:r>
          </a:p>
          <a:p>
            <a:pPr lvl="1"/>
            <a:r>
              <a:rPr lang="en-US" sz="3600" dirty="0" smtClean="0">
                <a:solidFill>
                  <a:schemeClr val="accent6"/>
                </a:solidFill>
              </a:rPr>
              <a:t>MJO?</a:t>
            </a:r>
          </a:p>
          <a:p>
            <a:pPr lvl="1"/>
            <a:r>
              <a:rPr lang="en-US" sz="3600" dirty="0" smtClean="0"/>
              <a:t>Lower/upper-level wind/divergence anomalies -&gt;</a:t>
            </a:r>
            <a:endParaRPr lang="en-US" sz="3600" dirty="0" smtClean="0">
              <a:solidFill>
                <a:srgbClr val="0070C0"/>
              </a:solidFill>
            </a:endParaRPr>
          </a:p>
          <a:p>
            <a:pPr lvl="1"/>
            <a:r>
              <a:rPr lang="en-US" sz="3600" dirty="0" smtClean="0"/>
              <a:t>2m Temperature Model Guidance -&gt;</a:t>
            </a:r>
          </a:p>
          <a:p>
            <a:endParaRPr lang="en-US" sz="3100" dirty="0"/>
          </a:p>
          <a:p>
            <a:r>
              <a:rPr lang="en-US" sz="5800" b="1" dirty="0" smtClean="0">
                <a:solidFill>
                  <a:srgbClr val="C00000"/>
                </a:solidFill>
              </a:rPr>
              <a:t>Warm </a:t>
            </a:r>
            <a:endParaRPr lang="en-US" sz="5800" b="1" dirty="0">
              <a:solidFill>
                <a:srgbClr val="C00000"/>
              </a:solidFill>
            </a:endParaRPr>
          </a:p>
          <a:p>
            <a:pPr lvl="1"/>
            <a:r>
              <a:rPr lang="en-US" sz="3600" dirty="0">
                <a:solidFill>
                  <a:schemeClr val="accent6"/>
                </a:solidFill>
              </a:rPr>
              <a:t>MJO?</a:t>
            </a:r>
          </a:p>
          <a:p>
            <a:pPr lvl="1"/>
            <a:r>
              <a:rPr lang="en-US" sz="3600" dirty="0" smtClean="0"/>
              <a:t>Lower/upper-level </a:t>
            </a:r>
            <a:r>
              <a:rPr lang="en-US" sz="3600" dirty="0"/>
              <a:t>wind/divergence anomalies -&gt;</a:t>
            </a:r>
            <a:endParaRPr lang="en-US" sz="3600" dirty="0">
              <a:solidFill>
                <a:srgbClr val="0070C0"/>
              </a:solidFill>
            </a:endParaRPr>
          </a:p>
          <a:p>
            <a:pPr lvl="1"/>
            <a:r>
              <a:rPr lang="en-US" sz="3600" dirty="0"/>
              <a:t>2m Temperature Model Guidance -&gt;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48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22238"/>
            <a:ext cx="8763000" cy="639762"/>
          </a:xfrm>
        </p:spPr>
        <p:txBody>
          <a:bodyPr>
            <a:normAutofit/>
          </a:bodyPr>
          <a:lstStyle/>
          <a:p>
            <a:r>
              <a:rPr lang="en-US" sz="3400" b="1" dirty="0" smtClean="0"/>
              <a:t>Week-2 </a:t>
            </a:r>
            <a:r>
              <a:rPr lang="en-US" sz="3400" b="1" dirty="0" smtClean="0">
                <a:solidFill>
                  <a:srgbClr val="00B0F0"/>
                </a:solidFill>
              </a:rPr>
              <a:t>Rainfall</a:t>
            </a:r>
            <a:r>
              <a:rPr lang="en-US" sz="3400" b="1" dirty="0" smtClean="0"/>
              <a:t> Outlook, </a:t>
            </a:r>
            <a:r>
              <a:rPr lang="en-US" sz="3400" b="1" dirty="0">
                <a:solidFill>
                  <a:srgbClr val="7030A0"/>
                </a:solidFill>
              </a:rPr>
              <a:t>11 </a:t>
            </a:r>
            <a:r>
              <a:rPr lang="en-US" sz="3400" b="1" dirty="0" smtClean="0">
                <a:solidFill>
                  <a:srgbClr val="7030A0"/>
                </a:solidFill>
              </a:rPr>
              <a:t>– 17 October 2019</a:t>
            </a:r>
            <a:endParaRPr lang="en-US" sz="34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95602" y="595491"/>
            <a:ext cx="41721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Forecast: </a:t>
            </a:r>
            <a:r>
              <a:rPr lang="en-US" b="1" dirty="0" smtClean="0"/>
              <a:t>Reason.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Forecast: </a:t>
            </a:r>
            <a:r>
              <a:rPr lang="en-US" b="1" dirty="0"/>
              <a:t>Reason.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Forecast: </a:t>
            </a:r>
            <a:r>
              <a:rPr lang="en-US" b="1" dirty="0"/>
              <a:t>Reason.</a:t>
            </a:r>
          </a:p>
          <a:p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23602" y="50292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Forecast: </a:t>
            </a:r>
            <a:r>
              <a:rPr lang="en-US" b="1" dirty="0" smtClean="0"/>
              <a:t>Reason.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533400" y="762000"/>
            <a:ext cx="4362202" cy="4267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07720" y="986103"/>
            <a:ext cx="39166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smtClean="0"/>
              <a:t>Insert </a:t>
            </a:r>
            <a:r>
              <a:rPr lang="en-US" sz="3200" dirty="0" smtClean="0"/>
              <a:t>your blank map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Use the </a:t>
            </a:r>
            <a:r>
              <a:rPr lang="en-US" sz="3200" dirty="0" err="1" smtClean="0"/>
              <a:t>ppt</a:t>
            </a:r>
            <a:r>
              <a:rPr lang="en-US" sz="3200" dirty="0" smtClean="0"/>
              <a:t> oval drawing tool to draw forecast polygons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</a:rPr>
              <a:t>Blue</a:t>
            </a:r>
            <a:r>
              <a:rPr lang="en-US" sz="2400" b="1" dirty="0" smtClean="0"/>
              <a:t>, for above-average rainfall 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Red</a:t>
            </a:r>
            <a:r>
              <a:rPr lang="en-US" sz="2400" b="1" dirty="0" smtClean="0"/>
              <a:t> for below-average rainfall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382756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895602" y="595491"/>
            <a:ext cx="41721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Forecast: </a:t>
            </a:r>
            <a:r>
              <a:rPr lang="en-US" b="1" dirty="0" smtClean="0"/>
              <a:t>Reason.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Forecast: </a:t>
            </a:r>
            <a:r>
              <a:rPr lang="en-US" b="1" dirty="0"/>
              <a:t>Reason.</a:t>
            </a:r>
          </a:p>
          <a:p>
            <a:pPr marL="342900" indent="-34290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Forecast: </a:t>
            </a:r>
            <a:r>
              <a:rPr lang="en-US" b="1" dirty="0"/>
              <a:t>Reason.</a:t>
            </a:r>
          </a:p>
          <a:p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323602" y="50292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Forecast: </a:t>
            </a:r>
            <a:r>
              <a:rPr lang="en-US" b="1" dirty="0" smtClean="0"/>
              <a:t>Reason.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533400" y="762000"/>
            <a:ext cx="4362202" cy="4267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07720" y="986103"/>
            <a:ext cx="39166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Insert your blank map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Use the </a:t>
            </a:r>
            <a:r>
              <a:rPr lang="en-US" sz="3200" dirty="0" err="1" smtClean="0"/>
              <a:t>ppt</a:t>
            </a:r>
            <a:r>
              <a:rPr lang="en-US" sz="3200" dirty="0" smtClean="0"/>
              <a:t> oval drawing tool to draw forecast polygons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C00000"/>
                </a:solidFill>
              </a:rPr>
              <a:t>Red</a:t>
            </a:r>
            <a:r>
              <a:rPr lang="en-US" sz="2400" b="1" dirty="0" smtClean="0"/>
              <a:t>, for above-average temperature 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0070C0"/>
                </a:solidFill>
              </a:rPr>
              <a:t>Blue</a:t>
            </a:r>
            <a:r>
              <a:rPr lang="en-US" sz="2400" b="1" dirty="0" smtClean="0"/>
              <a:t> for below-average temperature</a:t>
            </a:r>
            <a:endParaRPr lang="en-US" sz="2400" b="1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122238"/>
            <a:ext cx="8763000" cy="639762"/>
          </a:xfrm>
        </p:spPr>
        <p:txBody>
          <a:bodyPr>
            <a:normAutofit fontScale="90000"/>
          </a:bodyPr>
          <a:lstStyle/>
          <a:p>
            <a:r>
              <a:rPr lang="en-US" sz="3400" b="1" dirty="0" smtClean="0"/>
              <a:t>Week-2, </a:t>
            </a:r>
            <a:r>
              <a:rPr lang="en-US" sz="3400" b="1" dirty="0" smtClean="0">
                <a:solidFill>
                  <a:srgbClr val="FF0000"/>
                </a:solidFill>
              </a:rPr>
              <a:t>2m Temp</a:t>
            </a:r>
            <a:r>
              <a:rPr lang="en-US" sz="3400" b="1" dirty="0" smtClean="0"/>
              <a:t> Outlook, </a:t>
            </a:r>
            <a:r>
              <a:rPr lang="en-US" sz="3400" b="1" dirty="0">
                <a:solidFill>
                  <a:srgbClr val="7030A0"/>
                </a:solidFill>
              </a:rPr>
              <a:t>11</a:t>
            </a:r>
            <a:r>
              <a:rPr lang="en-US" sz="3400" b="1" dirty="0" smtClean="0">
                <a:solidFill>
                  <a:srgbClr val="7030A0"/>
                </a:solidFill>
              </a:rPr>
              <a:t> – 17 October 2019</a:t>
            </a:r>
            <a:endParaRPr lang="en-US" sz="3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30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CC"/>
                </a:solidFill>
                <a:latin typeface="Arial" charset="0"/>
              </a:rPr>
              <a:t>Run the Script</a:t>
            </a:r>
            <a:endParaRPr lang="en-US" sz="3200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3A623E-833A-9C4F-8297-91D99F2614B8}" type="slidenum">
              <a:rPr lang="en-US" sz="1400" b="0"/>
              <a:pPr/>
              <a:t>2</a:t>
            </a:fld>
            <a:endParaRPr lang="en-US" sz="1400" b="0"/>
          </a:p>
        </p:txBody>
      </p:sp>
      <p:sp>
        <p:nvSpPr>
          <p:cNvPr id="6" name="Rectangle 5"/>
          <p:cNvSpPr/>
          <p:nvPr/>
        </p:nvSpPr>
        <p:spPr>
          <a:xfrm>
            <a:off x="472440" y="1066800"/>
            <a:ext cx="821740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/>
              <a:t>1. On your Cygwin/Linux terminal, change </a:t>
            </a:r>
            <a:r>
              <a:rPr lang="en-US" sz="2200" dirty="0"/>
              <a:t>your directory to the </a:t>
            </a:r>
            <a:r>
              <a:rPr lang="en-US" sz="2200" b="1" dirty="0" err="1"/>
              <a:t>subseaon</a:t>
            </a:r>
            <a:r>
              <a:rPr lang="en-US" sz="2200" dirty="0"/>
              <a:t> folder:</a:t>
            </a:r>
          </a:p>
          <a:p>
            <a:endParaRPr lang="en-US" sz="2400" dirty="0" smtClean="0"/>
          </a:p>
          <a:p>
            <a:pPr algn="ctr"/>
            <a:r>
              <a:rPr lang="en-US" sz="2200" b="1" dirty="0" smtClean="0"/>
              <a:t>cd </a:t>
            </a:r>
            <a:r>
              <a:rPr lang="en-US" sz="2200" b="1" dirty="0" err="1" smtClean="0"/>
              <a:t>subseason</a:t>
            </a:r>
            <a:endParaRPr lang="en-US" sz="2200" b="1" dirty="0"/>
          </a:p>
          <a:p>
            <a:endParaRPr lang="en-US" sz="1600" dirty="0"/>
          </a:p>
          <a:p>
            <a:r>
              <a:rPr lang="en-US" sz="2200" dirty="0" smtClean="0"/>
              <a:t>2. Run the script for the area of interest of your group:</a:t>
            </a:r>
          </a:p>
          <a:p>
            <a:endParaRPr lang="en-US" sz="1600" dirty="0"/>
          </a:p>
          <a:p>
            <a:pPr algn="ctr"/>
            <a:r>
              <a:rPr lang="en-US" sz="2200" b="1" dirty="0" smtClean="0"/>
              <a:t>bash plot_all.sh </a:t>
            </a:r>
            <a:r>
              <a:rPr lang="en-US" sz="2200" b="1" dirty="0" smtClean="0">
                <a:solidFill>
                  <a:srgbClr val="0070C0"/>
                </a:solidFill>
              </a:rPr>
              <a:t>‘west’ ‘east’ ‘south’ ‘north’</a:t>
            </a:r>
            <a:endParaRPr lang="en-US" sz="2200" b="1" dirty="0">
              <a:solidFill>
                <a:srgbClr val="0070C0"/>
              </a:solidFill>
            </a:endParaRPr>
          </a:p>
          <a:p>
            <a:endParaRPr lang="en-US" sz="1600" dirty="0" smtClean="0"/>
          </a:p>
          <a:p>
            <a:r>
              <a:rPr lang="en-US" dirty="0" smtClean="0"/>
              <a:t>Where ‘</a:t>
            </a:r>
            <a:r>
              <a:rPr lang="en-US" b="1" dirty="0" smtClean="0">
                <a:solidFill>
                  <a:srgbClr val="0070C0"/>
                </a:solidFill>
              </a:rPr>
              <a:t>west’</a:t>
            </a:r>
            <a:r>
              <a:rPr lang="en-US" dirty="0" smtClean="0"/>
              <a:t> and ‘</a:t>
            </a:r>
            <a:r>
              <a:rPr lang="en-US" b="1" dirty="0" smtClean="0">
                <a:solidFill>
                  <a:srgbClr val="0070C0"/>
                </a:solidFill>
              </a:rPr>
              <a:t>east’ </a:t>
            </a:r>
            <a:r>
              <a:rPr lang="en-US" dirty="0" smtClean="0"/>
              <a:t>are the western and eastern extent of </a:t>
            </a:r>
            <a:r>
              <a:rPr lang="en-US" b="1" dirty="0" smtClean="0">
                <a:solidFill>
                  <a:srgbClr val="C00000"/>
                </a:solidFill>
              </a:rPr>
              <a:t>your area of interest in your group </a:t>
            </a:r>
            <a:r>
              <a:rPr lang="en-US" dirty="0" smtClean="0"/>
              <a:t>(in degrees) respectively, while ‘</a:t>
            </a:r>
            <a:r>
              <a:rPr lang="en-US" b="1" dirty="0" smtClean="0">
                <a:solidFill>
                  <a:srgbClr val="0070C0"/>
                </a:solidFill>
              </a:rPr>
              <a:t>south’</a:t>
            </a:r>
            <a:r>
              <a:rPr lang="en-US" dirty="0" smtClean="0"/>
              <a:t> and ‘</a:t>
            </a:r>
            <a:r>
              <a:rPr lang="en-US" b="1" dirty="0" smtClean="0">
                <a:solidFill>
                  <a:srgbClr val="0070C0"/>
                </a:solidFill>
              </a:rPr>
              <a:t>north’</a:t>
            </a:r>
            <a:r>
              <a:rPr lang="en-US" dirty="0" smtClean="0"/>
              <a:t> are the southern and northern extent.</a:t>
            </a:r>
          </a:p>
          <a:p>
            <a:endParaRPr lang="en-US" dirty="0"/>
          </a:p>
          <a:p>
            <a:r>
              <a:rPr lang="en-US" b="1" dirty="0" err="1" smtClean="0"/>
              <a:t>e.g</a:t>
            </a:r>
            <a:r>
              <a:rPr lang="en-US" dirty="0" smtClean="0"/>
              <a:t>, a test run for Central America and the Caribbean Region:</a:t>
            </a:r>
          </a:p>
          <a:p>
            <a:endParaRPr lang="en-US" sz="1600" dirty="0"/>
          </a:p>
          <a:p>
            <a:pPr algn="ctr"/>
            <a:r>
              <a:rPr lang="en-US" sz="2200" b="1" smtClean="0"/>
              <a:t>bash plot_all.sh </a:t>
            </a:r>
            <a:r>
              <a:rPr lang="en-US" sz="2200" b="1" dirty="0">
                <a:solidFill>
                  <a:srgbClr val="C00000"/>
                </a:solidFill>
              </a:rPr>
              <a:t>-120 -40 0 </a:t>
            </a:r>
            <a:r>
              <a:rPr lang="en-US" sz="2200" b="1" dirty="0" smtClean="0">
                <a:solidFill>
                  <a:srgbClr val="C00000"/>
                </a:solidFill>
              </a:rPr>
              <a:t>35     (example)</a:t>
            </a:r>
          </a:p>
          <a:p>
            <a:endParaRPr lang="en-US" sz="1600" dirty="0" smtClean="0"/>
          </a:p>
          <a:p>
            <a:r>
              <a:rPr lang="en-US" dirty="0" smtClean="0"/>
              <a:t>Note: </a:t>
            </a:r>
            <a:r>
              <a:rPr lang="en-US" b="1" dirty="0" smtClean="0"/>
              <a:t>longitudes</a:t>
            </a:r>
            <a:r>
              <a:rPr lang="en-US" dirty="0" smtClean="0"/>
              <a:t> in the </a:t>
            </a:r>
            <a:r>
              <a:rPr lang="en-US" b="1" dirty="0" smtClean="0"/>
              <a:t>western hemisphere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latitudes</a:t>
            </a:r>
            <a:r>
              <a:rPr lang="en-US" dirty="0" smtClean="0"/>
              <a:t> in the </a:t>
            </a:r>
            <a:r>
              <a:rPr lang="en-US" b="1" dirty="0" smtClean="0"/>
              <a:t>southern hemisphere</a:t>
            </a:r>
            <a:r>
              <a:rPr lang="en-US" dirty="0" smtClean="0"/>
              <a:t> have negative values.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33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573" t="6666" r="72477" b="13333"/>
          <a:stretch/>
        </p:blipFill>
        <p:spPr>
          <a:xfrm>
            <a:off x="2305050" y="1752600"/>
            <a:ext cx="4476750" cy="4572000"/>
          </a:xfrm>
          <a:prstGeom prst="rect">
            <a:avLst/>
          </a:prstGeom>
        </p:spPr>
      </p:pic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CC"/>
                </a:solidFill>
                <a:latin typeface="Arial" charset="0"/>
              </a:rPr>
              <a:t>Run Output</a:t>
            </a:r>
            <a:endParaRPr lang="en-US" sz="3200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13A623E-833A-9C4F-8297-91D99F2614B8}" type="slidenum">
              <a:rPr lang="en-US" sz="1400" b="0"/>
              <a:pPr/>
              <a:t>3</a:t>
            </a:fld>
            <a:endParaRPr lang="en-US" sz="1400" b="0"/>
          </a:p>
        </p:txBody>
      </p:sp>
      <p:sp>
        <p:nvSpPr>
          <p:cNvPr id="6" name="Rectangle 5"/>
          <p:cNvSpPr/>
          <p:nvPr/>
        </p:nvSpPr>
        <p:spPr>
          <a:xfrm>
            <a:off x="469392" y="1202591"/>
            <a:ext cx="82174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Depending on your Internet browser security setting, a webpage with your test run output should popup automatically:</a:t>
            </a:r>
          </a:p>
          <a:p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460248" y="6383893"/>
            <a:ext cx="7394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You will use </a:t>
            </a:r>
            <a:r>
              <a:rPr lang="en-US" b="1" dirty="0" smtClean="0">
                <a:solidFill>
                  <a:srgbClr val="0070C0"/>
                </a:solidFill>
              </a:rPr>
              <a:t>figures from the web page, </a:t>
            </a:r>
            <a:r>
              <a:rPr lang="en-US" b="1" dirty="0">
                <a:solidFill>
                  <a:srgbClr val="0070C0"/>
                </a:solidFill>
              </a:rPr>
              <a:t>later during the exercise</a:t>
            </a:r>
          </a:p>
        </p:txBody>
      </p:sp>
    </p:spTree>
    <p:extLst>
      <p:ext uri="{BB962C8B-B14F-4D97-AF65-F5344CB8AC3E}">
        <p14:creationId xmlns:p14="http://schemas.microsoft.com/office/powerpoint/2010/main" val="26334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Generate a Blank Country Map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Use the command below to </a:t>
            </a:r>
            <a:r>
              <a:rPr lang="en-US" dirty="0" smtClean="0"/>
              <a:t>generate a blank country map.</a:t>
            </a:r>
          </a:p>
          <a:p>
            <a:endParaRPr lang="en-US" sz="1800" dirty="0"/>
          </a:p>
          <a:p>
            <a:pPr marL="0" indent="0" algn="ctr">
              <a:buNone/>
            </a:pPr>
            <a:r>
              <a:rPr lang="en-US" b="1" dirty="0" smtClean="0"/>
              <a:t>bash </a:t>
            </a:r>
            <a:r>
              <a:rPr lang="en-US" b="1" dirty="0"/>
              <a:t>blank_map.sh </a:t>
            </a:r>
            <a:r>
              <a:rPr lang="en-US" b="1" dirty="0">
                <a:solidFill>
                  <a:srgbClr val="0070C0"/>
                </a:solidFill>
              </a:rPr>
              <a:t>‘west’ ‘east’ ‘south’ ‘north’</a:t>
            </a:r>
          </a:p>
          <a:p>
            <a:pPr marL="0" indent="0">
              <a:buNone/>
            </a:pPr>
            <a:endParaRPr lang="en-US" sz="2900" dirty="0" smtClean="0"/>
          </a:p>
          <a:p>
            <a:pPr marL="0" indent="0">
              <a:buNone/>
            </a:pPr>
            <a:r>
              <a:rPr lang="en-US" sz="2900" dirty="0" smtClean="0"/>
              <a:t>Where ‘</a:t>
            </a:r>
            <a:r>
              <a:rPr lang="en-US" sz="2900" b="1" dirty="0" smtClean="0">
                <a:solidFill>
                  <a:srgbClr val="0070C0"/>
                </a:solidFill>
              </a:rPr>
              <a:t>west’</a:t>
            </a:r>
            <a:r>
              <a:rPr lang="en-US" sz="2900" dirty="0" smtClean="0"/>
              <a:t> </a:t>
            </a:r>
            <a:r>
              <a:rPr lang="en-US" sz="2900" dirty="0"/>
              <a:t>and </a:t>
            </a:r>
            <a:r>
              <a:rPr lang="en-US" sz="2900" dirty="0" smtClean="0"/>
              <a:t>‘</a:t>
            </a:r>
            <a:r>
              <a:rPr lang="en-US" sz="2900" b="1" dirty="0" smtClean="0">
                <a:solidFill>
                  <a:srgbClr val="0070C0"/>
                </a:solidFill>
              </a:rPr>
              <a:t>east’ </a:t>
            </a:r>
            <a:r>
              <a:rPr lang="en-US" sz="2900" dirty="0"/>
              <a:t>are the western and eastern extent of </a:t>
            </a:r>
            <a:r>
              <a:rPr lang="en-US" sz="2900" b="1" dirty="0">
                <a:solidFill>
                  <a:srgbClr val="C00000"/>
                </a:solidFill>
              </a:rPr>
              <a:t>your area of interest in your group </a:t>
            </a:r>
            <a:r>
              <a:rPr lang="en-US" sz="2900" dirty="0" smtClean="0"/>
              <a:t>(</a:t>
            </a:r>
            <a:r>
              <a:rPr lang="en-US" sz="2900" dirty="0"/>
              <a:t>in degrees) respectively, while </a:t>
            </a:r>
            <a:r>
              <a:rPr lang="en-US" sz="2900" dirty="0" smtClean="0"/>
              <a:t>‘</a:t>
            </a:r>
            <a:r>
              <a:rPr lang="en-US" sz="2900" b="1" dirty="0" smtClean="0">
                <a:solidFill>
                  <a:srgbClr val="0070C0"/>
                </a:solidFill>
              </a:rPr>
              <a:t>south’</a:t>
            </a:r>
            <a:r>
              <a:rPr lang="en-US" sz="2900" dirty="0" smtClean="0"/>
              <a:t> </a:t>
            </a:r>
            <a:r>
              <a:rPr lang="en-US" sz="2900" dirty="0"/>
              <a:t>and </a:t>
            </a:r>
            <a:r>
              <a:rPr lang="en-US" sz="2900" dirty="0" smtClean="0"/>
              <a:t>‘</a:t>
            </a:r>
            <a:r>
              <a:rPr lang="en-US" sz="2900" b="1" dirty="0" smtClean="0">
                <a:solidFill>
                  <a:srgbClr val="0070C0"/>
                </a:solidFill>
              </a:rPr>
              <a:t>north’</a:t>
            </a:r>
            <a:r>
              <a:rPr lang="en-US" sz="2900" dirty="0" smtClean="0"/>
              <a:t> </a:t>
            </a:r>
            <a:r>
              <a:rPr lang="en-US" sz="2900" dirty="0"/>
              <a:t>are the southern and northern extent.</a:t>
            </a:r>
          </a:p>
          <a:p>
            <a:pPr marL="0" indent="0" algn="ctr">
              <a:buNone/>
            </a:pPr>
            <a:endParaRPr lang="en-US" b="1" dirty="0" smtClean="0"/>
          </a:p>
          <a:p>
            <a:r>
              <a:rPr lang="en-US" dirty="0" smtClean="0"/>
              <a:t>You may use your file explorer to locate the blank country map</a:t>
            </a:r>
          </a:p>
          <a:p>
            <a:pPr lvl="1"/>
            <a:r>
              <a:rPr lang="en-US" dirty="0" smtClean="0"/>
              <a:t>For Cygwin users, under </a:t>
            </a:r>
          </a:p>
          <a:p>
            <a:pPr lvl="1"/>
            <a:endParaRPr lang="en-US" dirty="0" smtClean="0"/>
          </a:p>
          <a:p>
            <a:pPr marL="0" indent="0" algn="ctr">
              <a:buNone/>
            </a:pPr>
            <a:r>
              <a:rPr lang="en-US" sz="2400" b="1" dirty="0" smtClean="0"/>
              <a:t>C</a:t>
            </a:r>
            <a:r>
              <a:rPr lang="en-US" sz="2400" b="1" dirty="0"/>
              <a:t>:/</a:t>
            </a:r>
            <a:r>
              <a:rPr lang="en-US" sz="2400" b="1" dirty="0" smtClean="0"/>
              <a:t>cycgwin64/home/</a:t>
            </a:r>
            <a:r>
              <a:rPr lang="en-US" sz="2400" b="1" dirty="0" smtClean="0">
                <a:solidFill>
                  <a:srgbClr val="FF0000"/>
                </a:solidFill>
              </a:rPr>
              <a:t>your_user_name</a:t>
            </a:r>
            <a:r>
              <a:rPr lang="en-US" sz="2400" b="1" dirty="0" smtClean="0"/>
              <a:t>/subseason/blank_map.png</a:t>
            </a:r>
          </a:p>
          <a:p>
            <a:pPr marL="0" indent="0">
              <a:buNone/>
            </a:pPr>
            <a:endParaRPr lang="en-US" sz="2200" b="1" dirty="0"/>
          </a:p>
          <a:p>
            <a:r>
              <a:rPr lang="en-US" dirty="0"/>
              <a:t>You will use </a:t>
            </a:r>
            <a:r>
              <a:rPr lang="en-US" dirty="0" smtClean="0"/>
              <a:t>this map </a:t>
            </a:r>
            <a:r>
              <a:rPr lang="en-US" dirty="0"/>
              <a:t>to draw forecast </a:t>
            </a:r>
            <a:r>
              <a:rPr lang="en-US" dirty="0" smtClean="0"/>
              <a:t>polygons, later during the exercise</a:t>
            </a:r>
            <a:endParaRPr lang="en-US" dirty="0"/>
          </a:p>
          <a:p>
            <a:pPr marL="0" indent="0" algn="ctr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4450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mond 3"/>
          <p:cNvSpPr/>
          <p:nvPr/>
        </p:nvSpPr>
        <p:spPr>
          <a:xfrm>
            <a:off x="381000" y="1219200"/>
            <a:ext cx="1600200" cy="12954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Active MJO</a:t>
            </a:r>
            <a:endParaRPr lang="en-US" b="1" dirty="0"/>
          </a:p>
        </p:txBody>
      </p:sp>
      <p:cxnSp>
        <p:nvCxnSpPr>
          <p:cNvPr id="6" name="Straight Arrow Connector 5"/>
          <p:cNvCxnSpPr>
            <a:stCxn id="4" idx="3"/>
            <a:endCxn id="8" idx="1"/>
          </p:cNvCxnSpPr>
          <p:nvPr/>
        </p:nvCxnSpPr>
        <p:spPr>
          <a:xfrm flipV="1">
            <a:off x="1981200" y="1828800"/>
            <a:ext cx="685800" cy="38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667000" y="1295400"/>
            <a:ext cx="1447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Phase diagrams and composites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2667000" y="25908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Circulation Anomalies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2667000" y="45720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Raw Rainfall Anomalies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2667000" y="5562600"/>
            <a:ext cx="1447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Bias Corrected / </a:t>
            </a:r>
            <a:r>
              <a:rPr lang="en-US" b="1" dirty="0" err="1" smtClean="0"/>
              <a:t>Reg</a:t>
            </a:r>
            <a:r>
              <a:rPr lang="en-US" b="1" dirty="0" smtClean="0"/>
              <a:t> Calibrated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4648200" y="2895600"/>
            <a:ext cx="14478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Forecast Discussion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6705600" y="2362200"/>
            <a:ext cx="1752600" cy="2438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Consensus Forecast, Polygons and Text Description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1868988" y="1524000"/>
            <a:ext cx="49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Yes</a:t>
            </a:r>
            <a:endParaRPr lang="en-US" b="1" dirty="0"/>
          </a:p>
        </p:txBody>
      </p:sp>
      <p:sp>
        <p:nvSpPr>
          <p:cNvPr id="23" name="Diamond 22"/>
          <p:cNvSpPr/>
          <p:nvPr/>
        </p:nvSpPr>
        <p:spPr>
          <a:xfrm>
            <a:off x="228600" y="5105400"/>
            <a:ext cx="2057400" cy="1524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Active Tropical Cyclone</a:t>
            </a:r>
            <a:endParaRPr lang="en-US" b="1" dirty="0"/>
          </a:p>
        </p:txBody>
      </p:sp>
      <p:sp>
        <p:nvSpPr>
          <p:cNvPr id="26" name="Rectangle 25"/>
          <p:cNvSpPr/>
          <p:nvPr/>
        </p:nvSpPr>
        <p:spPr>
          <a:xfrm>
            <a:off x="2667000" y="3505200"/>
            <a:ext cx="1447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Assess its possible Impact</a:t>
            </a:r>
            <a:endParaRPr 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62000" y="4724400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828800" y="5269468"/>
            <a:ext cx="493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Yes</a:t>
            </a:r>
            <a:endParaRPr lang="en-US" b="1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286000" y="3962400"/>
            <a:ext cx="381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286000" y="396240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114800" y="2286000"/>
            <a:ext cx="5334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114800" y="3124200"/>
            <a:ext cx="533400" cy="76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6" idx="3"/>
            <a:endCxn id="12" idx="1"/>
          </p:cNvCxnSpPr>
          <p:nvPr/>
        </p:nvCxnSpPr>
        <p:spPr>
          <a:xfrm flipV="1">
            <a:off x="4114800" y="3505200"/>
            <a:ext cx="5334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4114800" y="3810000"/>
            <a:ext cx="533400" cy="838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6096000" y="34290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1219200" y="2819400"/>
            <a:ext cx="1447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3" idx="0"/>
          </p:cNvCxnSpPr>
          <p:nvPr/>
        </p:nvCxnSpPr>
        <p:spPr>
          <a:xfrm flipH="1" flipV="1">
            <a:off x="1219200" y="3200400"/>
            <a:ext cx="3810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1219200" y="3200400"/>
            <a:ext cx="14478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219200" y="2526268"/>
            <a:ext cx="460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No</a:t>
            </a:r>
            <a:endParaRPr lang="en-US" b="1" dirty="0"/>
          </a:p>
        </p:txBody>
      </p:sp>
      <p:cxnSp>
        <p:nvCxnSpPr>
          <p:cNvPr id="69" name="Straight Arrow Connector 68"/>
          <p:cNvCxnSpPr/>
          <p:nvPr/>
        </p:nvCxnSpPr>
        <p:spPr>
          <a:xfrm flipV="1">
            <a:off x="4114800" y="4114800"/>
            <a:ext cx="609600" cy="1447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1219200" y="2514600"/>
            <a:ext cx="0" cy="3048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/>
          <p:cNvSpPr txBox="1">
            <a:spLocks/>
          </p:cNvSpPr>
          <p:nvPr/>
        </p:nvSpPr>
        <p:spPr>
          <a:xfrm>
            <a:off x="457200" y="152400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0000CC"/>
                </a:solidFill>
                <a:latin typeface="Arial" charset="0"/>
              </a:rPr>
              <a:t>Week-1/2 </a:t>
            </a:r>
            <a:r>
              <a:rPr lang="en-US" sz="3200" dirty="0">
                <a:solidFill>
                  <a:srgbClr val="0000CC"/>
                </a:solidFill>
                <a:latin typeface="Arial" charset="0"/>
              </a:rPr>
              <a:t>Forecast Process</a:t>
            </a:r>
          </a:p>
        </p:txBody>
      </p:sp>
    </p:spTree>
    <p:extLst>
      <p:ext uri="{BB962C8B-B14F-4D97-AF65-F5344CB8AC3E}">
        <p14:creationId xmlns:p14="http://schemas.microsoft.com/office/powerpoint/2010/main" val="67284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CC"/>
                </a:solidFill>
                <a:latin typeface="Arial" charset="0"/>
              </a:rPr>
              <a:t>Week-1/2 </a:t>
            </a:r>
            <a:r>
              <a:rPr lang="en-US" sz="3600" dirty="0">
                <a:solidFill>
                  <a:srgbClr val="0000CC"/>
                </a:solidFill>
                <a:latin typeface="Arial" charset="0"/>
              </a:rPr>
              <a:t>Forecast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 MJO?</a:t>
            </a:r>
          </a:p>
          <a:p>
            <a:r>
              <a:rPr lang="en-US" dirty="0" smtClean="0"/>
              <a:t>Active tropical cyclone/Hurricane/typhoon activity?</a:t>
            </a:r>
          </a:p>
          <a:p>
            <a:r>
              <a:rPr lang="en-US" dirty="0" smtClean="0"/>
              <a:t>Significant SST and circulation anomaly patterns?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19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233487" y="119809"/>
            <a:ext cx="676941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3200" b="0" u="none" dirty="0" smtClean="0">
                <a:solidFill>
                  <a:srgbClr val="0000FF"/>
                </a:solidFill>
              </a:rPr>
              <a:t>200-hPa </a:t>
            </a:r>
            <a:r>
              <a:rPr lang="en-US" sz="3200" b="0" u="none" dirty="0">
                <a:solidFill>
                  <a:srgbClr val="0000FF"/>
                </a:solidFill>
              </a:rPr>
              <a:t>Velocity Potential Anomaly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457200" y="5594350"/>
            <a:ext cx="82296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sz="1400" b="0" u="none" dirty="0"/>
              <a:t>Green shade indicates areas of upper level divergence and convection or precipitation at surface.  Brown contours indicate areas of upper level convergence or subsidence and suppressed precipitation at surface.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545068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www.cpc.ncep.noaa.gov/products/precip/CWlink/ir_anim_monthly.shtml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97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533400" y="-29486"/>
            <a:ext cx="8229600" cy="48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/>
            <a:r>
              <a:rPr lang="en-US" sz="2800" u="none" dirty="0">
                <a:solidFill>
                  <a:srgbClr val="0000FF"/>
                </a:solidFill>
              </a:rPr>
              <a:t>Wheeler-Hendon Index - </a:t>
            </a:r>
            <a:r>
              <a:rPr lang="en-US" sz="2800" u="none" dirty="0" smtClean="0">
                <a:solidFill>
                  <a:srgbClr val="0000FF"/>
                </a:solidFill>
              </a:rPr>
              <a:t>Forecasts</a:t>
            </a:r>
            <a:endParaRPr lang="en-US" sz="2800" u="none" dirty="0">
              <a:solidFill>
                <a:srgbClr val="0000FF"/>
              </a:solidFill>
            </a:endParaRPr>
          </a:p>
        </p:txBody>
      </p:sp>
      <p:sp>
        <p:nvSpPr>
          <p:cNvPr id="3" name="Text Box 12"/>
          <p:cNvSpPr txBox="1">
            <a:spLocks noChangeArrowheads="1"/>
          </p:cNvSpPr>
          <p:nvPr/>
        </p:nvSpPr>
        <p:spPr bwMode="auto">
          <a:xfrm>
            <a:off x="1016676" y="358970"/>
            <a:ext cx="109196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/>
            <a:r>
              <a:rPr lang="en-US" sz="1400" u="none" dirty="0" smtClean="0"/>
              <a:t>GFS/GEFS</a:t>
            </a:r>
            <a:endParaRPr lang="en-US" sz="1400" u="none" dirty="0"/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1109079" y="3505200"/>
            <a:ext cx="13232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/>
            <a:r>
              <a:rPr lang="en-US" sz="1400" u="none" dirty="0" smtClean="0"/>
              <a:t>ECMWF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4385679" y="3505200"/>
            <a:ext cx="13232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/>
            <a:r>
              <a:rPr lang="en-US" sz="1400" u="none" dirty="0" smtClean="0"/>
              <a:t>JMAN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7384382" y="3511154"/>
            <a:ext cx="69281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/>
            <a:r>
              <a:rPr lang="en-US" sz="1400" u="none" dirty="0" smtClean="0"/>
              <a:t>CMET</a:t>
            </a:r>
            <a:endParaRPr lang="en-US" sz="1400" u="none" dirty="0"/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7062184" y="378022"/>
            <a:ext cx="7425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/>
            <a:r>
              <a:rPr lang="en-US" sz="1400" u="none" dirty="0" smtClean="0"/>
              <a:t>CFSv2</a:t>
            </a:r>
            <a:endParaRPr lang="en-US" sz="1400" u="none" dirty="0"/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4084231" y="358970"/>
            <a:ext cx="102944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/>
            <a:r>
              <a:rPr lang="en-US" sz="1400" u="none" dirty="0" smtClean="0"/>
              <a:t>Statistical</a:t>
            </a:r>
            <a:endParaRPr lang="en-US" sz="1400" u="none" dirty="0"/>
          </a:p>
        </p:txBody>
      </p:sp>
      <p:sp>
        <p:nvSpPr>
          <p:cNvPr id="9" name="Rectangle 8"/>
          <p:cNvSpPr/>
          <p:nvPr/>
        </p:nvSpPr>
        <p:spPr>
          <a:xfrm>
            <a:off x="13413" y="486386"/>
            <a:ext cx="2958387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hlinkClick r:id="rId2"/>
              </a:rPr>
              <a:t>https://www.cpc.ncep.noaa.gov/products/precip/CWlink/MJO/combphase_noCFSfull.gif</a:t>
            </a:r>
            <a:r>
              <a:rPr lang="en-US" sz="1050" dirty="0"/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0" y="528935"/>
            <a:ext cx="28956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hlinkClick r:id="rId3"/>
              </a:rPr>
              <a:t>https://www.cpc.ncep.noaa.gov/products/precip/CWlink/MJO/statphase_full.gif</a:t>
            </a:r>
            <a:r>
              <a:rPr lang="en-US" sz="1050" dirty="0"/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96001" y="502920"/>
            <a:ext cx="297179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hlinkClick r:id="rId4"/>
              </a:rPr>
              <a:t>https://</a:t>
            </a:r>
            <a:r>
              <a:rPr lang="en-US" sz="1050" dirty="0" smtClean="0">
                <a:hlinkClick r:id="rId4"/>
              </a:rPr>
              <a:t>www.cpc.ncep.noaa.gov/products/precip/CWlink/MJO/CLIVAR/CFSO_phase_small.gif</a:t>
            </a:r>
            <a:r>
              <a:rPr lang="en-US" sz="1050" dirty="0" smtClean="0"/>
              <a:t> </a:t>
            </a:r>
            <a:endParaRPr lang="en-US" sz="1050" dirty="0"/>
          </a:p>
        </p:txBody>
      </p:sp>
      <p:sp>
        <p:nvSpPr>
          <p:cNvPr id="12" name="Rectangle 11"/>
          <p:cNvSpPr/>
          <p:nvPr/>
        </p:nvSpPr>
        <p:spPr>
          <a:xfrm>
            <a:off x="51242" y="3653135"/>
            <a:ext cx="31914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hlinkClick r:id="rId5"/>
              </a:rPr>
              <a:t>https://</a:t>
            </a:r>
            <a:r>
              <a:rPr lang="en-US" sz="1050" dirty="0" smtClean="0">
                <a:hlinkClick r:id="rId5"/>
              </a:rPr>
              <a:t>www.cpc.ncep.noaa.gov/products/precip/CWlink/MJO/CLIVAR/ECMF_phase_MANOM_51m_small.gif</a:t>
            </a:r>
            <a:r>
              <a:rPr lang="en-US" sz="1050" dirty="0" smtClean="0"/>
              <a:t> </a:t>
            </a:r>
            <a:endParaRPr lang="en-US" sz="1050" dirty="0"/>
          </a:p>
        </p:txBody>
      </p:sp>
      <p:sp>
        <p:nvSpPr>
          <p:cNvPr id="13" name="Rectangle 12"/>
          <p:cNvSpPr/>
          <p:nvPr/>
        </p:nvSpPr>
        <p:spPr>
          <a:xfrm>
            <a:off x="3276600" y="3683913"/>
            <a:ext cx="2964782" cy="4231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hlinkClick r:id="rId6"/>
              </a:rPr>
              <a:t>https://</a:t>
            </a:r>
            <a:r>
              <a:rPr lang="en-US" sz="1050" dirty="0" smtClean="0">
                <a:hlinkClick r:id="rId6"/>
              </a:rPr>
              <a:t>www.cpc.ncep.noaa.gov/products/precip/CWlink/MJO/CLIVAR/JMAN_phase_51m_small.gi</a:t>
            </a:r>
            <a:r>
              <a:rPr lang="en-US" sz="1100" dirty="0" smtClean="0">
                <a:hlinkClick r:id="rId6"/>
              </a:rPr>
              <a:t>f</a:t>
            </a:r>
            <a:r>
              <a:rPr lang="en-US" sz="1100" dirty="0" smtClean="0"/>
              <a:t> </a:t>
            </a:r>
            <a:endParaRPr lang="en-US" sz="1100" dirty="0"/>
          </a:p>
        </p:txBody>
      </p:sp>
      <p:sp>
        <p:nvSpPr>
          <p:cNvPr id="14" name="Rectangle 13"/>
          <p:cNvSpPr/>
          <p:nvPr/>
        </p:nvSpPr>
        <p:spPr>
          <a:xfrm>
            <a:off x="6172200" y="3683913"/>
            <a:ext cx="2971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dirty="0">
                <a:hlinkClick r:id="rId7"/>
              </a:rPr>
              <a:t>https://</a:t>
            </a:r>
            <a:r>
              <a:rPr lang="en-US" sz="1050" dirty="0" smtClean="0">
                <a:hlinkClick r:id="rId7"/>
              </a:rPr>
              <a:t>www.cpc.ncep.noaa.gov/products/precip/CWlink/MJO/CLIVAR/CANM_phase_20m_small.gif</a:t>
            </a:r>
            <a:r>
              <a:rPr lang="en-US" sz="1050" dirty="0" smtClean="0"/>
              <a:t>  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65295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914400" y="381000"/>
            <a:ext cx="6858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/>
            <a:r>
              <a:rPr lang="en-US" sz="3200" b="0" u="none" dirty="0">
                <a:solidFill>
                  <a:srgbClr val="0000FF"/>
                </a:solidFill>
              </a:rPr>
              <a:t>Evolution of MJO-related anomalies</a:t>
            </a:r>
            <a:r>
              <a:rPr lang="en-US" b="0" u="none" dirty="0"/>
              <a:t> </a:t>
            </a:r>
          </a:p>
        </p:txBody>
      </p:sp>
      <p:sp>
        <p:nvSpPr>
          <p:cNvPr id="3" name="Text Box 25"/>
          <p:cNvSpPr txBox="1">
            <a:spLocks noChangeArrowheads="1"/>
          </p:cNvSpPr>
          <p:nvPr/>
        </p:nvSpPr>
        <p:spPr bwMode="auto">
          <a:xfrm>
            <a:off x="609600" y="1154668"/>
            <a:ext cx="3810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u="none" dirty="0"/>
              <a:t>Initial </a:t>
            </a:r>
            <a:r>
              <a:rPr lang="en-US" u="none" dirty="0" smtClean="0"/>
              <a:t>date: 2 October 2019</a:t>
            </a:r>
            <a:endParaRPr lang="en-US" u="none" dirty="0"/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5715000" y="1219200"/>
            <a:ext cx="301625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u="none" dirty="0"/>
              <a:t>Red shade indicate areas</a:t>
            </a:r>
          </a:p>
          <a:p>
            <a:r>
              <a:rPr lang="en-US" u="none" dirty="0"/>
              <a:t>of suppressed convection</a:t>
            </a:r>
          </a:p>
          <a:p>
            <a:endParaRPr lang="en-US" u="none" dirty="0"/>
          </a:p>
          <a:p>
            <a:r>
              <a:rPr lang="en-US" u="none" dirty="0"/>
              <a:t>Blue shade indicate areas</a:t>
            </a:r>
          </a:p>
          <a:p>
            <a:r>
              <a:rPr lang="en-US" u="none" dirty="0"/>
              <a:t>of enhanced convection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5867400" y="3200400"/>
            <a:ext cx="2635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/>
            <a:r>
              <a:rPr lang="en-US" b="0" u="none" dirty="0"/>
              <a:t>1 - 5 </a:t>
            </a:r>
            <a:r>
              <a:rPr lang="en-US" b="0" u="none" dirty="0" smtClean="0"/>
              <a:t>days </a:t>
            </a:r>
            <a:r>
              <a:rPr lang="en-US" b="0" u="none" dirty="0" err="1"/>
              <a:t>ave.</a:t>
            </a:r>
            <a:r>
              <a:rPr lang="en-US" b="0" u="none" dirty="0"/>
              <a:t> Forecast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5867400" y="4114800"/>
            <a:ext cx="2635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/>
            <a:r>
              <a:rPr lang="en-US" b="0" u="none" dirty="0"/>
              <a:t>6-10 days </a:t>
            </a:r>
            <a:r>
              <a:rPr lang="en-US" b="0" u="none" dirty="0" err="1"/>
              <a:t>ave.</a:t>
            </a:r>
            <a:r>
              <a:rPr lang="en-US" b="0" u="none" dirty="0"/>
              <a:t> Forecast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867400" y="5029200"/>
            <a:ext cx="2762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/>
            <a:r>
              <a:rPr lang="en-US" b="0" u="none" dirty="0"/>
              <a:t>11-15 days </a:t>
            </a:r>
            <a:r>
              <a:rPr lang="en-US" b="0" u="none" dirty="0" err="1"/>
              <a:t>ave.</a:t>
            </a:r>
            <a:r>
              <a:rPr lang="en-US" b="0" u="none" dirty="0"/>
              <a:t> Forecast</a:t>
            </a:r>
          </a:p>
        </p:txBody>
      </p:sp>
      <p:sp>
        <p:nvSpPr>
          <p:cNvPr id="8" name="Rectangle 7"/>
          <p:cNvSpPr/>
          <p:nvPr/>
        </p:nvSpPr>
        <p:spPr>
          <a:xfrm>
            <a:off x="495300" y="139506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www.cpc.ncep.noaa.gov/products/precip/CWlink/MJO/spatial_olrmap_full.gif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1293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2268</TotalTime>
  <Words>783</Words>
  <Application>Microsoft Office PowerPoint</Application>
  <PresentationFormat>On-screen Show (4:3)</PresentationFormat>
  <Paragraphs>149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Run the Script</vt:lpstr>
      <vt:lpstr>Run Output</vt:lpstr>
      <vt:lpstr>Generate a Blank Country Map </vt:lpstr>
      <vt:lpstr>PowerPoint Presentation</vt:lpstr>
      <vt:lpstr>Week-1/2 Forecast Tools</vt:lpstr>
      <vt:lpstr>PowerPoint Presentation</vt:lpstr>
      <vt:lpstr>PowerPoint Presentation</vt:lpstr>
      <vt:lpstr>PowerPoint Presentation</vt:lpstr>
      <vt:lpstr>MJO Rainfall Composites – Global Tropics</vt:lpstr>
      <vt:lpstr>Week2, MJO Contribution?</vt:lpstr>
      <vt:lpstr>PowerPoint Presentation</vt:lpstr>
      <vt:lpstr>NCEP GEFS/CFSv2, Precip forecasts for Week-2, Valid: 11 - 17 October, 2019 </vt:lpstr>
      <vt:lpstr>NCEP GEFS/CFSv2, 2m Temp. forecasts for Week-2,      Valid: 11 - 17 October, 2019 </vt:lpstr>
      <vt:lpstr>GEFS Week-2 Exceedance Probability, Valid: 11 - 17 October, 2019</vt:lpstr>
      <vt:lpstr>Week-2 Rainfall, Convergence of Evidence?</vt:lpstr>
      <vt:lpstr>Week-2 2m Temp., Convergence of Evidence?</vt:lpstr>
      <vt:lpstr>Week-2 Rainfall Outlook, 11 – 17 October 2019</vt:lpstr>
      <vt:lpstr>Week-2, 2m Temp Outlook, 11 – 17 October 2019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Endalkachew Bekele</dc:creator>
  <cp:lastModifiedBy>Sarah Diouf</cp:lastModifiedBy>
  <cp:revision>133</cp:revision>
  <dcterms:created xsi:type="dcterms:W3CDTF">2018-11-23T14:13:10Z</dcterms:created>
  <dcterms:modified xsi:type="dcterms:W3CDTF">2019-10-03T13:24:16Z</dcterms:modified>
</cp:coreProperties>
</file>