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8"/>
  </p:notesMasterIdLst>
  <p:sldIdLst>
    <p:sldId id="256" r:id="rId2"/>
    <p:sldId id="314" r:id="rId3"/>
    <p:sldId id="297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98" r:id="rId28"/>
    <p:sldId id="280" r:id="rId29"/>
    <p:sldId id="281" r:id="rId30"/>
    <p:sldId id="282" r:id="rId31"/>
    <p:sldId id="283" r:id="rId32"/>
    <p:sldId id="284" r:id="rId33"/>
    <p:sldId id="290" r:id="rId34"/>
    <p:sldId id="291" r:id="rId35"/>
    <p:sldId id="292" r:id="rId36"/>
    <p:sldId id="293" r:id="rId37"/>
    <p:sldId id="294" r:id="rId38"/>
    <p:sldId id="285" r:id="rId39"/>
    <p:sldId id="286" r:id="rId40"/>
    <p:sldId id="287" r:id="rId41"/>
    <p:sldId id="288" r:id="rId42"/>
    <p:sldId id="289" r:id="rId43"/>
    <p:sldId id="295" r:id="rId44"/>
    <p:sldId id="296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299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3" r:id="rId86"/>
    <p:sldId id="344" r:id="rId87"/>
    <p:sldId id="345" r:id="rId88"/>
    <p:sldId id="346" r:id="rId89"/>
    <p:sldId id="347" r:id="rId90"/>
    <p:sldId id="348" r:id="rId91"/>
    <p:sldId id="349" r:id="rId92"/>
    <p:sldId id="350" r:id="rId93"/>
    <p:sldId id="351" r:id="rId94"/>
    <p:sldId id="34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  <p:sldId id="342" r:id="rId10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9" autoAdjust="0"/>
    <p:restoredTop sz="94660"/>
  </p:normalViewPr>
  <p:slideViewPr>
    <p:cSldViewPr>
      <p:cViewPr varScale="1">
        <p:scale>
          <a:sx n="98" d="100"/>
          <a:sy n="98" d="100"/>
        </p:scale>
        <p:origin x="-40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38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20A3A-F2F5-4A74-A2B4-5F673D8BDAB9}" type="datetimeFigureOut">
              <a:rPr lang="en-US" smtClean="0"/>
              <a:t>1/26/2011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91378-5BAF-4958-B2AC-9C28287ED8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894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1378-5BAF-4958-B2AC-9C28287ED8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093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1378-5BAF-4958-B2AC-9C28287ED80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99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1378-5BAF-4958-B2AC-9C28287ED80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99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1378-5BAF-4958-B2AC-9C28287ED80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99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1378-5BAF-4958-B2AC-9C28287ED80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99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1378-5BAF-4958-B2AC-9C28287ED80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995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1378-5BAF-4958-B2AC-9C28287ED80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995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1378-5BAF-4958-B2AC-9C28287ED80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995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1378-5BAF-4958-B2AC-9C28287ED80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995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1378-5BAF-4958-B2AC-9C28287ED80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995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1378-5BAF-4958-B2AC-9C28287ED80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99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1378-5BAF-4958-B2AC-9C28287ED8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995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1378-5BAF-4958-B2AC-9C28287ED80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99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1378-5BAF-4958-B2AC-9C28287ED80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995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1378-5BAF-4958-B2AC-9C28287ED80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995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1378-5BAF-4958-B2AC-9C28287ED80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995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1378-5BAF-4958-B2AC-9C28287ED80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995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1378-5BAF-4958-B2AC-9C28287ED80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995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1378-5BAF-4958-B2AC-9C28287ED80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995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1378-5BAF-4958-B2AC-9C28287ED803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995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1378-5BAF-4958-B2AC-9C28287ED803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995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1378-5BAF-4958-B2AC-9C28287ED80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99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1378-5BAF-4958-B2AC-9C28287ED80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995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1378-5BAF-4958-B2AC-9C28287ED803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995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1378-5BAF-4958-B2AC-9C28287ED803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995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1378-5BAF-4958-B2AC-9C28287ED803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995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1378-5BAF-4958-B2AC-9C28287ED803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995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1378-5BAF-4958-B2AC-9C28287ED803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995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1378-5BAF-4958-B2AC-9C28287ED803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995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1378-5BAF-4958-B2AC-9C28287ED803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995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1378-5BAF-4958-B2AC-9C28287ED803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99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1378-5BAF-4958-B2AC-9C28287ED80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99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1378-5BAF-4958-B2AC-9C28287ED80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99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1378-5BAF-4958-B2AC-9C28287ED80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99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1378-5BAF-4958-B2AC-9C28287ED80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99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1378-5BAF-4958-B2AC-9C28287ED80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99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1378-5BAF-4958-B2AC-9C28287ED80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99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04188-D6C2-44BC-8B41-1186823300B8}" type="datetimeFigureOut">
              <a:rPr lang="en-US" smtClean="0"/>
              <a:t>1/26/2011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E636-3715-4DA4-8ECA-301C6EF981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58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04188-D6C2-44BC-8B41-1186823300B8}" type="datetimeFigureOut">
              <a:rPr lang="en-US" smtClean="0"/>
              <a:t>1/26/2011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E636-3715-4DA4-8ECA-301C6EF981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409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04188-D6C2-44BC-8B41-1186823300B8}" type="datetimeFigureOut">
              <a:rPr lang="en-US" smtClean="0"/>
              <a:t>1/26/2011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E636-3715-4DA4-8ECA-301C6EF981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072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04188-D6C2-44BC-8B41-1186823300B8}" type="datetimeFigureOut">
              <a:rPr lang="en-US" smtClean="0"/>
              <a:t>1/26/2011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E636-3715-4DA4-8ECA-301C6EF981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2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04188-D6C2-44BC-8B41-1186823300B8}" type="datetimeFigureOut">
              <a:rPr lang="en-US" smtClean="0"/>
              <a:t>1/26/2011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E636-3715-4DA4-8ECA-301C6EF981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651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04188-D6C2-44BC-8B41-1186823300B8}" type="datetimeFigureOut">
              <a:rPr lang="en-US" smtClean="0"/>
              <a:t>1/26/2011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E636-3715-4DA4-8ECA-301C6EF981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413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04188-D6C2-44BC-8B41-1186823300B8}" type="datetimeFigureOut">
              <a:rPr lang="en-US" smtClean="0"/>
              <a:t>1/26/2011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E636-3715-4DA4-8ECA-301C6EF981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29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04188-D6C2-44BC-8B41-1186823300B8}" type="datetimeFigureOut">
              <a:rPr lang="en-US" smtClean="0"/>
              <a:t>1/26/2011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E636-3715-4DA4-8ECA-301C6EF981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01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04188-D6C2-44BC-8B41-1186823300B8}" type="datetimeFigureOut">
              <a:rPr lang="en-US" smtClean="0"/>
              <a:t>1/26/2011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E636-3715-4DA4-8ECA-301C6EF981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903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04188-D6C2-44BC-8B41-1186823300B8}" type="datetimeFigureOut">
              <a:rPr lang="en-US" smtClean="0"/>
              <a:t>1/26/2011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E636-3715-4DA4-8ECA-301C6EF981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39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04188-D6C2-44BC-8B41-1186823300B8}" type="datetimeFigureOut">
              <a:rPr lang="en-US" smtClean="0"/>
              <a:t>1/26/2011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E636-3715-4DA4-8ECA-301C6EF981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713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04188-D6C2-44BC-8B41-1186823300B8}" type="datetimeFigureOut">
              <a:rPr lang="en-US" smtClean="0"/>
              <a:t>1/26/2011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EE636-3715-4DA4-8ECA-301C6EF981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4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/>
          <a:lstStyle/>
          <a:p>
            <a:r>
              <a:rPr lang="en-US" dirty="0" smtClean="0"/>
              <a:t>Assessment of CFSv2 </a:t>
            </a:r>
            <a:r>
              <a:rPr lang="en-US" dirty="0" err="1" smtClean="0"/>
              <a:t>hindcast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(seasonal mean)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CPC/NCEP/NOAA</a:t>
            </a:r>
          </a:p>
          <a:p>
            <a:r>
              <a:rPr lang="en-US" dirty="0" smtClean="0"/>
              <a:t>Jan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48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SST seasonal mean forecast  correlation skill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5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37160"/>
            <a:ext cx="9047018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T2m</a:t>
            </a:r>
            <a:r>
              <a:rPr lang="en-US" sz="2800" dirty="0" smtClean="0"/>
              <a:t> </a:t>
            </a:r>
            <a:r>
              <a:rPr lang="en-US" sz="2800" dirty="0" smtClean="0"/>
              <a:t>seasonal mean forecast  Standard Deviation </a:t>
            </a:r>
            <a:r>
              <a:rPr lang="en-US" sz="2800" dirty="0" smtClean="0"/>
              <a:t>(K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3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37160"/>
            <a:ext cx="9047018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T2m</a:t>
            </a:r>
            <a:r>
              <a:rPr lang="en-US" sz="2800" dirty="0" smtClean="0"/>
              <a:t> </a:t>
            </a:r>
            <a:r>
              <a:rPr lang="en-US" sz="2800" dirty="0" smtClean="0"/>
              <a:t>seasonal mean forecast  Standard Deviation </a:t>
            </a:r>
            <a:r>
              <a:rPr lang="en-US" sz="2800" dirty="0" smtClean="0"/>
              <a:t>(K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3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37160"/>
            <a:ext cx="9047018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T2m</a:t>
            </a:r>
            <a:r>
              <a:rPr lang="en-US" sz="2800" dirty="0" smtClean="0"/>
              <a:t> </a:t>
            </a:r>
            <a:r>
              <a:rPr lang="en-US" sz="2800" dirty="0" smtClean="0"/>
              <a:t>seasonal mean forecast  Standard Deviation </a:t>
            </a:r>
            <a:r>
              <a:rPr lang="en-US" sz="2800" dirty="0" smtClean="0"/>
              <a:t>(K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3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37160"/>
            <a:ext cx="9047018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T2m</a:t>
            </a:r>
            <a:r>
              <a:rPr lang="en-US" sz="2800" dirty="0" smtClean="0"/>
              <a:t> </a:t>
            </a:r>
            <a:r>
              <a:rPr lang="en-US" sz="2800" dirty="0" smtClean="0"/>
              <a:t>seasonal mean forecast  Standard Deviation </a:t>
            </a:r>
            <a:r>
              <a:rPr lang="en-US" sz="2800" dirty="0" smtClean="0"/>
              <a:t>(K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3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400"/>
            <a:ext cx="8229600" cy="1143000"/>
          </a:xfr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200" dirty="0" smtClean="0"/>
              <a:t>Forecast of surface air temperature warming trend from CFSv2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b="6889"/>
          <a:stretch/>
        </p:blipFill>
        <p:spPr>
          <a:xfrm>
            <a:off x="134470" y="1524000"/>
            <a:ext cx="8875059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2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400"/>
            <a:ext cx="8229600" cy="1143000"/>
          </a:xfr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200" dirty="0" smtClean="0"/>
              <a:t>Forecast of surface air temperature warming trend from CFSv2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1" b="7111"/>
          <a:stretch/>
        </p:blipFill>
        <p:spPr>
          <a:xfrm>
            <a:off x="134470" y="1539240"/>
            <a:ext cx="8875059" cy="527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3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/>
              <a:t>S</a:t>
            </a:r>
            <a:r>
              <a:rPr lang="en-US" dirty="0" smtClean="0"/>
              <a:t>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 smtClean="0"/>
              <a:t>SST</a:t>
            </a:r>
          </a:p>
          <a:p>
            <a:pPr lvl="1"/>
            <a:r>
              <a:rPr lang="en-US" dirty="0" smtClean="0"/>
              <a:t>CFSv2 shows better skills than CFSv1 over some regions at extra-tropics and over the ocean basins other than the tropical E. Pacific.</a:t>
            </a:r>
          </a:p>
          <a:p>
            <a:pPr lvl="1"/>
            <a:r>
              <a:rPr lang="en-US" dirty="0" smtClean="0"/>
              <a:t>CFSv2 shows more reasonably the seasonal variations of standard deviation.</a:t>
            </a:r>
          </a:p>
          <a:p>
            <a:pPr lvl="1"/>
            <a:r>
              <a:rPr lang="en-US" dirty="0" smtClean="0"/>
              <a:t>CFSv2 skill are increased over the tropical E. Pacific when using two climatology anomalies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b="1" dirty="0" smtClean="0"/>
              <a:t>Precipitation</a:t>
            </a:r>
          </a:p>
          <a:p>
            <a:pPr lvl="1"/>
            <a:r>
              <a:rPr lang="en-US" dirty="0" smtClean="0"/>
              <a:t>CFSv2 shows similar skill level and pattern with CFSv1 in generally, slight better skill over N. America.</a:t>
            </a:r>
          </a:p>
          <a:p>
            <a:pPr lvl="1"/>
            <a:r>
              <a:rPr lang="en-US" dirty="0" smtClean="0"/>
              <a:t>Two climatology anomalies did not improve the CFSv2 skill.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b="1" dirty="0" smtClean="0"/>
              <a:t>T2m</a:t>
            </a:r>
          </a:p>
          <a:p>
            <a:pPr lvl="1"/>
            <a:r>
              <a:rPr lang="en-US" dirty="0" smtClean="0"/>
              <a:t>CFSv2 shows better skill over all regions including N. America.</a:t>
            </a:r>
          </a:p>
          <a:p>
            <a:pPr lvl="1"/>
            <a:r>
              <a:rPr lang="en-US" dirty="0" smtClean="0"/>
              <a:t>CFSv2 shows  reasonably the warming trend of surface air temperature.</a:t>
            </a:r>
          </a:p>
          <a:p>
            <a:pPr lvl="1"/>
            <a:r>
              <a:rPr lang="en-US" dirty="0" smtClean="0"/>
              <a:t>CFSv2 skills are reduced when using two climatology anomalies.</a:t>
            </a:r>
          </a:p>
        </p:txBody>
      </p:sp>
    </p:spTree>
    <p:extLst>
      <p:ext uri="{BB962C8B-B14F-4D97-AF65-F5344CB8AC3E}">
        <p14:creationId xmlns:p14="http://schemas.microsoft.com/office/powerpoint/2010/main" val="2687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SST seasonal mean forecast  correlation skill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5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SST seasonal mean forecast  correlation skill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2209800"/>
            <a:ext cx="1657349" cy="14773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11125" indent="-111125">
              <a:buFont typeface="Arial" pitchFamily="34" charset="0"/>
              <a:buChar char="•"/>
            </a:pPr>
            <a:r>
              <a:rPr lang="en-US" dirty="0" smtClean="0"/>
              <a:t>CFSv2 shows more ocean areas with high skill (&gt;0.5) globally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35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SST seasonal mean forecast  correlation skill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0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SST seasonal mean forecast  correlation skill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0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SST seasonal mean forecast  correlation skill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656" y="1190625"/>
            <a:ext cx="7334250" cy="5667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2057400"/>
            <a:ext cx="1734456" cy="36933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11125" indent="-111125">
              <a:buFont typeface="Arial" pitchFamily="34" charset="0"/>
              <a:buChar char="•"/>
            </a:pPr>
            <a:r>
              <a:rPr lang="en-US" dirty="0" smtClean="0"/>
              <a:t>CFSv2 has more areas with high skill (&gt;0.7) globally and over tropics</a:t>
            </a:r>
          </a:p>
          <a:p>
            <a:pPr marL="111125" indent="-111125">
              <a:buFont typeface="Arial" pitchFamily="34" charset="0"/>
              <a:buChar char="•"/>
            </a:pPr>
            <a:r>
              <a:rPr lang="en-US" dirty="0" smtClean="0"/>
              <a:t>Two climatology CFSv2 show more areas with skill higher than 0.8 over tropics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80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SST seasonal mean forecast  correlation skill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0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SST seasonal mean forecast  RMSE (K)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2209800"/>
            <a:ext cx="1600200" cy="175432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11125" indent="-111125">
              <a:buFont typeface="Arial" pitchFamily="34" charset="0"/>
              <a:buChar char="•"/>
            </a:pPr>
            <a:r>
              <a:rPr lang="en-US" dirty="0" smtClean="0"/>
              <a:t>Two climatology CFSv2 shows less RMSE globally and over tropics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93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SST seasonal mean forecast  RMSE (K)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2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SST seasonal mean forecast  RMSE (K)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2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dirty="0" smtClean="0"/>
              <a:t>Forecast &amp; observation data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1600" b="1" dirty="0"/>
              <a:t>Assessment of the CFSv2 seasonal </a:t>
            </a:r>
            <a:r>
              <a:rPr lang="en-US" sz="1600" b="1" dirty="0" smtClean="0"/>
              <a:t>forecasts</a:t>
            </a:r>
          </a:p>
          <a:p>
            <a:pPr lvl="1">
              <a:defRPr/>
            </a:pPr>
            <a:r>
              <a:rPr lang="en-US" sz="1600" dirty="0" smtClean="0"/>
              <a:t>Compare the forecast correlation skill, </a:t>
            </a:r>
            <a:r>
              <a:rPr lang="en-US" sz="1600" dirty="0" err="1" smtClean="0"/>
              <a:t>Rmse</a:t>
            </a:r>
            <a:r>
              <a:rPr lang="en-US" sz="1600" dirty="0" smtClean="0"/>
              <a:t>, and Standard deviation from CFSv2 &amp; CFSv1(current version)</a:t>
            </a:r>
            <a:endParaRPr lang="en-US" sz="1600" dirty="0"/>
          </a:p>
          <a:p>
            <a:pPr>
              <a:defRPr/>
            </a:pPr>
            <a:r>
              <a:rPr lang="en-US" sz="1600" b="1" dirty="0" smtClean="0"/>
              <a:t>Forecast members</a:t>
            </a:r>
            <a:endParaRPr lang="en-US" sz="1600" b="1" dirty="0"/>
          </a:p>
          <a:p>
            <a:pPr lvl="1">
              <a:defRPr/>
            </a:pPr>
            <a:r>
              <a:rPr lang="en-US" sz="1600" dirty="0"/>
              <a:t>CFSv2 </a:t>
            </a:r>
            <a:r>
              <a:rPr lang="en-US" sz="1600" dirty="0" smtClean="0"/>
              <a:t> 20 members</a:t>
            </a:r>
            <a:endParaRPr lang="en-US" sz="1600" dirty="0"/>
          </a:p>
          <a:p>
            <a:pPr lvl="1">
              <a:defRPr/>
            </a:pPr>
            <a:r>
              <a:rPr lang="en-US" sz="1600" dirty="0"/>
              <a:t>CFSv1 </a:t>
            </a:r>
            <a:r>
              <a:rPr lang="en-US" sz="1600" dirty="0" smtClean="0"/>
              <a:t> 15 members</a:t>
            </a:r>
            <a:endParaRPr lang="en-US" sz="1600" dirty="0"/>
          </a:p>
          <a:p>
            <a:pPr>
              <a:defRPr/>
            </a:pPr>
            <a:r>
              <a:rPr lang="en-US" sz="1600" b="1" dirty="0" smtClean="0"/>
              <a:t>Reforecast </a:t>
            </a:r>
            <a:r>
              <a:rPr lang="en-US" sz="1600" b="1" dirty="0"/>
              <a:t>period </a:t>
            </a:r>
            <a:endParaRPr lang="en-US" sz="1600" b="1" dirty="0" smtClean="0"/>
          </a:p>
          <a:p>
            <a:pPr lvl="1">
              <a:defRPr/>
            </a:pPr>
            <a:r>
              <a:rPr lang="en-US" sz="1600" dirty="0" smtClean="0"/>
              <a:t>CFSv2 1982-2009</a:t>
            </a:r>
          </a:p>
          <a:p>
            <a:pPr lvl="1">
              <a:defRPr/>
            </a:pPr>
            <a:r>
              <a:rPr lang="en-US" sz="1600" dirty="0" smtClean="0"/>
              <a:t>CFSv1 1981-2006</a:t>
            </a:r>
            <a:endParaRPr lang="en-US" sz="1600" dirty="0"/>
          </a:p>
          <a:p>
            <a:pPr>
              <a:defRPr/>
            </a:pPr>
            <a:r>
              <a:rPr lang="en-US" sz="1600" b="1" dirty="0" smtClean="0"/>
              <a:t>Climatology</a:t>
            </a:r>
          </a:p>
          <a:p>
            <a:pPr lvl="1">
              <a:defRPr/>
            </a:pPr>
            <a:r>
              <a:rPr lang="en-US" sz="1600" dirty="0" smtClean="0"/>
              <a:t>CFSv2 </a:t>
            </a:r>
            <a:r>
              <a:rPr lang="en-US" sz="1600" dirty="0" err="1"/>
              <a:t>c</a:t>
            </a:r>
            <a:r>
              <a:rPr lang="en-US" sz="1600" dirty="0" err="1" smtClean="0"/>
              <a:t>limOne</a:t>
            </a:r>
            <a:r>
              <a:rPr lang="en-US" sz="1600" dirty="0" smtClean="0"/>
              <a:t>, 1982-2009</a:t>
            </a:r>
          </a:p>
          <a:p>
            <a:pPr lvl="1">
              <a:defRPr/>
            </a:pPr>
            <a:r>
              <a:rPr lang="en-US" sz="1600" dirty="0" smtClean="0"/>
              <a:t>CFSv2 </a:t>
            </a:r>
            <a:r>
              <a:rPr lang="en-US" sz="1600" dirty="0" err="1"/>
              <a:t>c</a:t>
            </a:r>
            <a:r>
              <a:rPr lang="en-US" sz="1600" dirty="0" err="1" smtClean="0"/>
              <a:t>limTwo</a:t>
            </a:r>
            <a:r>
              <a:rPr lang="en-US" sz="1600" dirty="0" smtClean="0"/>
              <a:t>, 1982-1998, 1999-2009</a:t>
            </a:r>
          </a:p>
          <a:p>
            <a:pPr lvl="1">
              <a:defRPr/>
            </a:pPr>
            <a:r>
              <a:rPr lang="en-US" sz="1600" dirty="0" smtClean="0"/>
              <a:t>CFSv1 1981-2006</a:t>
            </a:r>
          </a:p>
          <a:p>
            <a:pPr>
              <a:defRPr/>
            </a:pPr>
            <a:r>
              <a:rPr lang="en-US" sz="1600" b="1" dirty="0" smtClean="0"/>
              <a:t>Variables</a:t>
            </a:r>
            <a:r>
              <a:rPr lang="en-US" sz="1600" dirty="0" smtClean="0"/>
              <a:t>: SST, T2m, Precipitation</a:t>
            </a:r>
            <a:endParaRPr lang="en-US" sz="1600" dirty="0"/>
          </a:p>
          <a:p>
            <a:pPr>
              <a:defRPr/>
            </a:pPr>
            <a:r>
              <a:rPr lang="en-US" sz="1600" b="1" dirty="0"/>
              <a:t>Observations</a:t>
            </a:r>
          </a:p>
          <a:p>
            <a:pPr lvl="1">
              <a:defRPr/>
            </a:pPr>
            <a:r>
              <a:rPr lang="en-US" sz="1600" dirty="0"/>
              <a:t>OI SST</a:t>
            </a:r>
          </a:p>
          <a:p>
            <a:pPr lvl="1">
              <a:defRPr/>
            </a:pPr>
            <a:r>
              <a:rPr lang="en-US" sz="1600" dirty="0"/>
              <a:t>CAMS surface temperature</a:t>
            </a:r>
          </a:p>
          <a:p>
            <a:pPr lvl="1">
              <a:defRPr/>
            </a:pPr>
            <a:r>
              <a:rPr lang="en-US" sz="1600" dirty="0"/>
              <a:t>CAMS-OPI </a:t>
            </a:r>
            <a:r>
              <a:rPr lang="en-US" sz="1600" dirty="0" smtClean="0"/>
              <a:t>rainfall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3298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SST seasonal mean forecast  RMSE (K)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2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SST seasonal mean forecast  RMSE (K)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2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SST seasonal mean forecast  Standard Deviation (K)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0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SST seasonal mean forecast  Standard Deviation (K)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6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SST seasonal mean forecast  Standard Deviation (K)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6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SST seasonal mean forecast  Standard Deviation (K)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6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SST seasonal mean forecast  Standard Deviation (K)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6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143000"/>
          </a:xfrm>
        </p:spPr>
        <p:txBody>
          <a:bodyPr/>
          <a:lstStyle/>
          <a:p>
            <a:r>
              <a:rPr lang="en-US" dirty="0" smtClean="0"/>
              <a:t>Precipitation (</a:t>
            </a:r>
            <a:r>
              <a:rPr lang="en-US" dirty="0" err="1" smtClean="0"/>
              <a:t>Prec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96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Precipitation seasonal mean forecast  correlation skill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1828800"/>
            <a:ext cx="1905000" cy="203132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22238" indent="-122238">
              <a:buFont typeface="Arial" pitchFamily="34" charset="0"/>
              <a:buChar char="•"/>
            </a:pPr>
            <a:r>
              <a:rPr lang="en-US" dirty="0" smtClean="0"/>
              <a:t>CFSv2 &amp; CFS show similar skills;</a:t>
            </a:r>
          </a:p>
          <a:p>
            <a:pPr marL="122238" indent="-122238">
              <a:buFont typeface="Arial" pitchFamily="34" charset="0"/>
              <a:buChar char="•"/>
            </a:pPr>
            <a:r>
              <a:rPr lang="en-US" dirty="0" smtClean="0"/>
              <a:t>Two climatology CFSv2 shows slight better skills in general</a:t>
            </a:r>
          </a:p>
        </p:txBody>
      </p:sp>
    </p:spTree>
    <p:extLst>
      <p:ext uri="{BB962C8B-B14F-4D97-AF65-F5344CB8AC3E}">
        <p14:creationId xmlns:p14="http://schemas.microsoft.com/office/powerpoint/2010/main" val="216366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Precipitation seasonal mean forecast  correlation skill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1828800"/>
            <a:ext cx="1752600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22238" indent="-122238">
              <a:buFont typeface="Arial" pitchFamily="34" charset="0"/>
              <a:buChar char="•"/>
            </a:pPr>
            <a:r>
              <a:rPr lang="en-US" dirty="0" smtClean="0"/>
              <a:t>CFSv2 shows better skills than CFS over tropics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02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8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143000"/>
          </a:xfrm>
        </p:spPr>
        <p:txBody>
          <a:bodyPr/>
          <a:lstStyle/>
          <a:p>
            <a:r>
              <a:rPr lang="en-US" dirty="0" smtClean="0"/>
              <a:t>Sea Surface Temperature (SST)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24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Precipitation seasonal mean forecast  correlation skill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3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Precipitation seasonal mean forecast  correlation skill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3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Precipitation seasonal mean forecast  correlation skill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3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Precipitation seasonal mean forecast  correlation skill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133600"/>
            <a:ext cx="1828800" cy="23083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11125" indent="-111125">
              <a:buFont typeface="Arial" pitchFamily="34" charset="0"/>
              <a:buChar char="•"/>
            </a:pPr>
            <a:r>
              <a:rPr lang="en-US" dirty="0" smtClean="0"/>
              <a:t>CFSv2 shows better skills over southern part of US</a:t>
            </a:r>
          </a:p>
          <a:p>
            <a:pPr marL="111125" indent="-111125">
              <a:buFont typeface="Arial" pitchFamily="34" charset="0"/>
              <a:buChar char="•"/>
            </a:pPr>
            <a:r>
              <a:rPr lang="en-US" dirty="0" smtClean="0"/>
              <a:t>Two climatology CFSv2 did not improve the skills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14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Precipitation seasonal mean forecast  correlation skill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3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Precipitation seasonal mean forecast  correlation skill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3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Precipitation seasonal mean forecast  correlation skill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7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Precipitation seasonal mean forecast  correlation skill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7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Precipitation seasonal mean forecast  correlation skill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3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Precipitation seasonal mean forecast  correlation skill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3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Nino3.4 SST seasonal mean forecast  correlation skill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7" t="23958" r="19734" b="21736"/>
          <a:stretch/>
        </p:blipFill>
        <p:spPr>
          <a:xfrm>
            <a:off x="4470945" y="3746940"/>
            <a:ext cx="4037375" cy="2813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2" t="24375" r="19896" b="21666"/>
          <a:stretch/>
        </p:blipFill>
        <p:spPr>
          <a:xfrm>
            <a:off x="551844" y="942620"/>
            <a:ext cx="3972532" cy="27959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1" t="24583" r="20539" b="20833"/>
          <a:stretch/>
        </p:blipFill>
        <p:spPr>
          <a:xfrm>
            <a:off x="538160" y="3772500"/>
            <a:ext cx="3940211" cy="28283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4" t="24375" r="20056" b="21458"/>
          <a:stretch/>
        </p:blipFill>
        <p:spPr>
          <a:xfrm>
            <a:off x="4507260" y="928688"/>
            <a:ext cx="3950940" cy="280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4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Precipitation seasonal mean forecast  correlation skill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3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Precipitation seasonal mean forecast  correlation skill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3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Precipitation seasonal mean forecast  correlation skill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02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3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Precipitation seasonal mean forecast  correlation skill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2209800"/>
            <a:ext cx="1676400" cy="14773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11125" indent="-111125">
              <a:buFont typeface="Arial" pitchFamily="34" charset="0"/>
              <a:buChar char="•"/>
            </a:pPr>
            <a:r>
              <a:rPr lang="en-US" dirty="0" smtClean="0"/>
              <a:t>CFSv2 has more land area with high skills (&gt;0.5) globally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80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Precipitation seasonal mean forecast  correlation skill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0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Precipitation seasonal mean forecast  correlation skill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8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Precipitation seasonal mean forecast  correlation skill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8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Precipitation seasonal mean forecast  correlation skill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8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Precipitation seasonal mean forecast  RMSE (mm/day)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2209800"/>
            <a:ext cx="1600200" cy="14773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11125" indent="-111125">
              <a:buFont typeface="Arial" pitchFamily="34" charset="0"/>
              <a:buChar char="•"/>
            </a:pPr>
            <a:r>
              <a:rPr lang="en-US" dirty="0" smtClean="0"/>
              <a:t>CFSv2 shows less RMSE than CFS globally and over tropics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Precipitation seasonal mean forecast  RMSE (mm/day)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9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Nino3.4 SST seasonal mean forecast  RMSE (K)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9" t="24375" r="20379" b="21458"/>
          <a:stretch/>
        </p:blipFill>
        <p:spPr>
          <a:xfrm>
            <a:off x="4485668" y="3746483"/>
            <a:ext cx="3972532" cy="28067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1" t="24583" r="19735" b="21042"/>
          <a:stretch/>
        </p:blipFill>
        <p:spPr>
          <a:xfrm>
            <a:off x="547688" y="949641"/>
            <a:ext cx="3994124" cy="2817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2" t="25000" r="21344" b="21458"/>
          <a:stretch/>
        </p:blipFill>
        <p:spPr>
          <a:xfrm>
            <a:off x="547688" y="3793156"/>
            <a:ext cx="3875435" cy="27743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1" t="23958" r="20378" b="21250"/>
          <a:stretch/>
        </p:blipFill>
        <p:spPr>
          <a:xfrm>
            <a:off x="4478617" y="908986"/>
            <a:ext cx="3951007" cy="283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5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Precipitation seasonal mean forecast  RMSE (mm/day)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2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Precipitation seasonal mean forecast  RMSE (mm/day)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2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Precipitation seasonal mean forecast  RMSE (mm/day)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2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Precipitation seasonal mean forecast  RMSE (mm/day)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2209800"/>
            <a:ext cx="1657350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11125" indent="-111125">
              <a:buFont typeface="Arial" pitchFamily="34" charset="0"/>
              <a:buChar char="•"/>
            </a:pPr>
            <a:r>
              <a:rPr lang="en-US" dirty="0" smtClean="0"/>
              <a:t>Two climatology CFSv2 shows less RMSE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62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Precipitation seasonal mean forecast  RMSE (mm/day)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0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Precipitation seasonal mean forecast  RMSE (mm/day)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0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Precipitation seasonal mean forecast  RMSE (mm/day)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0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Precipitation seasonal mean forecast  RMSE (mm/day)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45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0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37160"/>
            <a:ext cx="9047018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800" dirty="0" smtClean="0"/>
              <a:t>Precipitation seasonal mean forecast  Standard Deviation (mm/day)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5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37160"/>
            <a:ext cx="9047018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800" dirty="0" smtClean="0"/>
              <a:t>Precipitation seasonal mean forecast  Standard Deviation (mm/day)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2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800" dirty="0" smtClean="0"/>
              <a:t>Nino3.4 SST seasonal mean forecast  Standard Deviation (K)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2" t="24792" r="20378" b="21458"/>
          <a:stretch/>
        </p:blipFill>
        <p:spPr>
          <a:xfrm>
            <a:off x="555589" y="977266"/>
            <a:ext cx="3940211" cy="27851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3" t="24584" r="20861" b="21666"/>
          <a:stretch/>
        </p:blipFill>
        <p:spPr>
          <a:xfrm>
            <a:off x="561976" y="3768090"/>
            <a:ext cx="3897027" cy="27851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2" t="24792" r="20701" b="21458"/>
          <a:stretch/>
        </p:blipFill>
        <p:spPr>
          <a:xfrm>
            <a:off x="4495800" y="957264"/>
            <a:ext cx="3918551" cy="27851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8" t="24583" r="21345" b="21250"/>
          <a:stretch/>
        </p:blipFill>
        <p:spPr>
          <a:xfrm>
            <a:off x="4495800" y="3776664"/>
            <a:ext cx="3907822" cy="280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5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37160"/>
            <a:ext cx="9047018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800" dirty="0" smtClean="0"/>
              <a:t>Precipitation seasonal mean forecast  Standard Deviation (mm/day)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2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37160"/>
            <a:ext cx="9047018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800" dirty="0" smtClean="0"/>
              <a:t>Precipitation seasonal mean forecast  Standard Deviation (mm/day)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2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37160"/>
            <a:ext cx="9047018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800" dirty="0" smtClean="0"/>
              <a:t>Precipitation seasonal mean forecast  Standard Deviation (mm/day)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2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37160"/>
            <a:ext cx="9047018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800" dirty="0" smtClean="0"/>
              <a:t>Precipitation seasonal mean forecast  Standard Deviation (mm/day)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2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37160"/>
            <a:ext cx="9047018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800" dirty="0" smtClean="0"/>
              <a:t>Precipitation seasonal mean forecast  Standard Deviation (mm/day)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37160"/>
            <a:ext cx="9047018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800" dirty="0" smtClean="0"/>
              <a:t>Precipitation seasonal mean forecast  Standard Deviation (mm/day)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37160"/>
            <a:ext cx="9047018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800" dirty="0" smtClean="0"/>
              <a:t>Precipitation seasonal mean forecast  Standard Deviation (mm/day)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37160"/>
            <a:ext cx="9047018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800" dirty="0" smtClean="0"/>
              <a:t>Precipitation seasonal mean forecast  Standard Deviation (mm/day)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2 Meter </a:t>
            </a:r>
            <a:r>
              <a:rPr lang="en-US" dirty="0"/>
              <a:t>T</a:t>
            </a:r>
            <a:r>
              <a:rPr lang="en-US" dirty="0" smtClean="0"/>
              <a:t>emperature (T2m)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92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T2m</a:t>
            </a:r>
            <a:r>
              <a:rPr lang="en-US" sz="2800" dirty="0" smtClean="0"/>
              <a:t> </a:t>
            </a:r>
            <a:r>
              <a:rPr lang="en-US" sz="2800" dirty="0" smtClean="0"/>
              <a:t>seasonal mean forecast  correlation skill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1828800"/>
            <a:ext cx="1600200" cy="23083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22238" indent="-122238">
              <a:buFont typeface="Arial" pitchFamily="34" charset="0"/>
              <a:buChar char="•"/>
            </a:pPr>
            <a:r>
              <a:rPr lang="en-US" dirty="0" smtClean="0"/>
              <a:t>CFSv2 </a:t>
            </a:r>
            <a:r>
              <a:rPr lang="en-US" dirty="0" smtClean="0"/>
              <a:t>shows higher skills than CFS;</a:t>
            </a:r>
          </a:p>
          <a:p>
            <a:pPr marL="122238" indent="-122238">
              <a:buFont typeface="Arial" pitchFamily="34" charset="0"/>
              <a:buChar char="•"/>
            </a:pPr>
            <a:r>
              <a:rPr lang="en-US" dirty="0" smtClean="0"/>
              <a:t>Two climatology CFSv2 reduces the skills</a:t>
            </a:r>
          </a:p>
        </p:txBody>
      </p:sp>
    </p:spTree>
    <p:extLst>
      <p:ext uri="{BB962C8B-B14F-4D97-AF65-F5344CB8AC3E}">
        <p14:creationId xmlns:p14="http://schemas.microsoft.com/office/powerpoint/2010/main" val="274616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SST seasonal mean forecast  correlation skill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1828800"/>
            <a:ext cx="1905000" cy="424731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22238" indent="-122238">
              <a:buFont typeface="Arial" pitchFamily="34" charset="0"/>
              <a:buChar char="•"/>
            </a:pPr>
            <a:r>
              <a:rPr lang="en-US" dirty="0" smtClean="0"/>
              <a:t>CFSv2 shows better skills over some regions at extra-tropics, and over </a:t>
            </a:r>
            <a:r>
              <a:rPr lang="en-US" dirty="0"/>
              <a:t>the ocean basins other than the tropical </a:t>
            </a:r>
            <a:r>
              <a:rPr lang="en-US" dirty="0" smtClean="0"/>
              <a:t>E. Pacific;</a:t>
            </a:r>
          </a:p>
          <a:p>
            <a:pPr marL="122238" indent="-122238">
              <a:buFont typeface="Arial" pitchFamily="34" charset="0"/>
              <a:buChar char="•"/>
            </a:pPr>
            <a:r>
              <a:rPr lang="en-US" dirty="0" smtClean="0"/>
              <a:t>CFSv2 skills are increased at the tropical E. Pacific with two climatology anomalies.</a:t>
            </a:r>
          </a:p>
        </p:txBody>
      </p:sp>
    </p:spTree>
    <p:extLst>
      <p:ext uri="{BB962C8B-B14F-4D97-AF65-F5344CB8AC3E}">
        <p14:creationId xmlns:p14="http://schemas.microsoft.com/office/powerpoint/2010/main" val="291368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T2m</a:t>
            </a:r>
            <a:r>
              <a:rPr lang="en-US" sz="2800" dirty="0" smtClean="0"/>
              <a:t> </a:t>
            </a:r>
            <a:r>
              <a:rPr lang="en-US" sz="2800" dirty="0" smtClean="0"/>
              <a:t>seasonal mean forecast  correlation skill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9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T2m</a:t>
            </a:r>
            <a:r>
              <a:rPr lang="en-US" sz="2800" dirty="0" smtClean="0"/>
              <a:t> </a:t>
            </a:r>
            <a:r>
              <a:rPr lang="en-US" sz="2800" dirty="0" smtClean="0"/>
              <a:t>seasonal mean forecast  correlation skill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9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T2m</a:t>
            </a:r>
            <a:r>
              <a:rPr lang="en-US" sz="2800" dirty="0" smtClean="0"/>
              <a:t> </a:t>
            </a:r>
            <a:r>
              <a:rPr lang="en-US" sz="2800" dirty="0" smtClean="0"/>
              <a:t>seasonal mean forecast  correlation skill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9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T2m</a:t>
            </a:r>
            <a:r>
              <a:rPr lang="en-US" sz="2800" dirty="0" smtClean="0"/>
              <a:t> </a:t>
            </a:r>
            <a:r>
              <a:rPr lang="en-US" sz="2800" dirty="0" smtClean="0"/>
              <a:t>seasonal mean forecast  correlation skill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9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T2m</a:t>
            </a:r>
            <a:r>
              <a:rPr lang="en-US" sz="2800" dirty="0" smtClean="0"/>
              <a:t> </a:t>
            </a:r>
            <a:r>
              <a:rPr lang="en-US" sz="2800" dirty="0" smtClean="0"/>
              <a:t>seasonal mean forecast  correlation skill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1828800"/>
            <a:ext cx="1524000" cy="23083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22238" indent="-122238">
              <a:buFont typeface="Arial" pitchFamily="34" charset="0"/>
              <a:buChar char="•"/>
            </a:pPr>
            <a:r>
              <a:rPr lang="en-US" dirty="0" smtClean="0"/>
              <a:t>CFSv2 </a:t>
            </a:r>
            <a:r>
              <a:rPr lang="en-US" dirty="0" smtClean="0"/>
              <a:t>shows higher skills than CFS;</a:t>
            </a:r>
          </a:p>
          <a:p>
            <a:pPr marL="122238" indent="-122238">
              <a:buFont typeface="Arial" pitchFamily="34" charset="0"/>
              <a:buChar char="•"/>
            </a:pPr>
            <a:r>
              <a:rPr lang="en-US" dirty="0" smtClean="0"/>
              <a:t>Two climatology CFSv2 reduces the skills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9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T2m</a:t>
            </a:r>
            <a:r>
              <a:rPr lang="en-US" sz="2800" dirty="0" smtClean="0"/>
              <a:t> </a:t>
            </a:r>
            <a:r>
              <a:rPr lang="en-US" sz="2800" dirty="0" smtClean="0"/>
              <a:t>seasonal mean forecast  correlation skill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7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T2m</a:t>
            </a:r>
            <a:r>
              <a:rPr lang="en-US" sz="2800" dirty="0" smtClean="0"/>
              <a:t> </a:t>
            </a:r>
            <a:r>
              <a:rPr lang="en-US" sz="2800" dirty="0" smtClean="0"/>
              <a:t>seasonal mean forecast  correlation skill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7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T2m</a:t>
            </a:r>
            <a:r>
              <a:rPr lang="en-US" sz="2800" dirty="0" smtClean="0"/>
              <a:t> </a:t>
            </a:r>
            <a:r>
              <a:rPr lang="en-US" sz="2800" dirty="0" smtClean="0"/>
              <a:t>seasonal mean forecast  correlation skill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7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T2m</a:t>
            </a:r>
            <a:r>
              <a:rPr lang="en-US" sz="2800" dirty="0" smtClean="0"/>
              <a:t> </a:t>
            </a:r>
            <a:r>
              <a:rPr lang="en-US" sz="2800" dirty="0" smtClean="0"/>
              <a:t>seasonal mean forecast  correlation skill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7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T2m </a:t>
            </a:r>
            <a:r>
              <a:rPr lang="en-US" sz="2800" dirty="0" smtClean="0"/>
              <a:t>seasonal mean forecast  correlation skill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1828800"/>
            <a:ext cx="1524000" cy="313932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22238" indent="-122238">
              <a:buFont typeface="Arial" pitchFamily="34" charset="0"/>
              <a:buChar char="•"/>
            </a:pPr>
            <a:r>
              <a:rPr lang="en-US" dirty="0" smtClean="0"/>
              <a:t>CFSv2 </a:t>
            </a:r>
            <a:r>
              <a:rPr lang="en-US" dirty="0" smtClean="0"/>
              <a:t>has more areas with </a:t>
            </a:r>
            <a:r>
              <a:rPr lang="en-US" dirty="0" smtClean="0"/>
              <a:t> high skills (&gt;0.5) than CFS;</a:t>
            </a:r>
          </a:p>
          <a:p>
            <a:pPr marL="122238" indent="-122238">
              <a:buFont typeface="Arial" pitchFamily="34" charset="0"/>
              <a:buChar char="•"/>
            </a:pPr>
            <a:r>
              <a:rPr lang="en-US" dirty="0" smtClean="0"/>
              <a:t>Two climatology CFSv2 reduces the areas with high skills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7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SST seasonal mean forecast  correlation skill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5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T2m</a:t>
            </a:r>
            <a:r>
              <a:rPr lang="en-US" sz="2800" dirty="0" smtClean="0"/>
              <a:t> </a:t>
            </a:r>
            <a:r>
              <a:rPr lang="en-US" sz="2800" dirty="0" smtClean="0"/>
              <a:t>seasonal mean forecast  correlation skill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8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T2m</a:t>
            </a:r>
            <a:r>
              <a:rPr lang="en-US" sz="2800" dirty="0" smtClean="0"/>
              <a:t> </a:t>
            </a:r>
            <a:r>
              <a:rPr lang="en-US" sz="2800" dirty="0" smtClean="0"/>
              <a:t>seasonal mean forecast  correlation skill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8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T2m</a:t>
            </a:r>
            <a:r>
              <a:rPr lang="en-US" sz="2800" dirty="0" smtClean="0"/>
              <a:t> </a:t>
            </a:r>
            <a:r>
              <a:rPr lang="en-US" sz="2800" dirty="0" smtClean="0"/>
              <a:t>seasonal mean forecast  correlation skill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8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T2m</a:t>
            </a:r>
            <a:r>
              <a:rPr lang="en-US" sz="2800" dirty="0" smtClean="0"/>
              <a:t> </a:t>
            </a:r>
            <a:r>
              <a:rPr lang="en-US" sz="2800" dirty="0" smtClean="0"/>
              <a:t>seasonal mean forecast  correlation skill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8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T2m</a:t>
            </a:r>
            <a:r>
              <a:rPr lang="en-US" sz="2800" dirty="0" smtClean="0"/>
              <a:t> </a:t>
            </a:r>
            <a:r>
              <a:rPr lang="en-US" sz="2800" dirty="0" smtClean="0"/>
              <a:t>seasonal mean forecast  RMSE </a:t>
            </a:r>
            <a:r>
              <a:rPr lang="en-US" sz="2800" dirty="0" smtClean="0"/>
              <a:t>(</a:t>
            </a:r>
            <a:r>
              <a:rPr lang="en-US" sz="2800" dirty="0"/>
              <a:t>K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2209800"/>
            <a:ext cx="1600200" cy="286232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11125" indent="-111125">
              <a:buFont typeface="Arial" pitchFamily="34" charset="0"/>
              <a:buChar char="•"/>
            </a:pPr>
            <a:r>
              <a:rPr lang="en-US" dirty="0" smtClean="0"/>
              <a:t>CFSv2 shows less RMSE than CFS globally and over </a:t>
            </a:r>
            <a:r>
              <a:rPr lang="en-US" dirty="0" smtClean="0"/>
              <a:t>tropics</a:t>
            </a:r>
          </a:p>
          <a:p>
            <a:pPr marL="111125" indent="-111125">
              <a:buFont typeface="Arial" pitchFamily="34" charset="0"/>
              <a:buChar char="•"/>
            </a:pPr>
            <a:r>
              <a:rPr lang="en-US" dirty="0" smtClean="0"/>
              <a:t>Two climatology CFSv2 reduces the RMSE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9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T2m</a:t>
            </a:r>
            <a:r>
              <a:rPr lang="en-US" sz="2800" dirty="0" smtClean="0"/>
              <a:t> </a:t>
            </a:r>
            <a:r>
              <a:rPr lang="en-US" sz="2800" dirty="0" smtClean="0"/>
              <a:t>seasonal mean forecast  RMSE </a:t>
            </a:r>
            <a:r>
              <a:rPr lang="en-US" sz="2800" dirty="0" smtClean="0"/>
              <a:t>(</a:t>
            </a:r>
            <a:r>
              <a:rPr lang="en-US" sz="2800" dirty="0"/>
              <a:t>K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3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T2m</a:t>
            </a:r>
            <a:r>
              <a:rPr lang="en-US" sz="2800" dirty="0" smtClean="0"/>
              <a:t> </a:t>
            </a:r>
            <a:r>
              <a:rPr lang="en-US" sz="2800" dirty="0" smtClean="0"/>
              <a:t>seasonal mean forecast  RMSE </a:t>
            </a:r>
            <a:r>
              <a:rPr lang="en-US" sz="2800" dirty="0" smtClean="0"/>
              <a:t>(</a:t>
            </a:r>
            <a:r>
              <a:rPr lang="en-US" sz="2800" dirty="0"/>
              <a:t>K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3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T2m</a:t>
            </a:r>
            <a:r>
              <a:rPr lang="en-US" sz="2800" dirty="0" smtClean="0"/>
              <a:t> </a:t>
            </a:r>
            <a:r>
              <a:rPr lang="en-US" sz="2800" dirty="0" smtClean="0"/>
              <a:t>seasonal mean forecast  RMSE </a:t>
            </a:r>
            <a:r>
              <a:rPr lang="en-US" sz="2800" dirty="0" smtClean="0"/>
              <a:t>(</a:t>
            </a:r>
            <a:r>
              <a:rPr lang="en-US" sz="2800" dirty="0"/>
              <a:t>K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3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T2m</a:t>
            </a:r>
            <a:r>
              <a:rPr lang="en-US" sz="2800" dirty="0" smtClean="0"/>
              <a:t> </a:t>
            </a:r>
            <a:r>
              <a:rPr lang="en-US" sz="2800" dirty="0" smtClean="0"/>
              <a:t>seasonal mean forecast  RMSE </a:t>
            </a:r>
            <a:r>
              <a:rPr lang="en-US" sz="2800" dirty="0" smtClean="0"/>
              <a:t>(</a:t>
            </a:r>
            <a:r>
              <a:rPr lang="en-US" sz="2800" dirty="0"/>
              <a:t>K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3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T2m</a:t>
            </a:r>
            <a:r>
              <a:rPr lang="en-US" sz="2800" dirty="0" smtClean="0"/>
              <a:t> </a:t>
            </a:r>
            <a:r>
              <a:rPr lang="en-US" sz="2800" dirty="0" smtClean="0"/>
              <a:t>seasonal mean forecast  RMSE </a:t>
            </a:r>
            <a:r>
              <a:rPr lang="en-US" sz="2800" dirty="0" smtClean="0"/>
              <a:t>(</a:t>
            </a:r>
            <a:r>
              <a:rPr lang="en-US" sz="2800" dirty="0"/>
              <a:t>K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2209800"/>
            <a:ext cx="1600200" cy="286232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11125" indent="-111125">
              <a:buFont typeface="Arial" pitchFamily="34" charset="0"/>
              <a:buChar char="•"/>
            </a:pPr>
            <a:r>
              <a:rPr lang="en-US" dirty="0" smtClean="0"/>
              <a:t>CFSv2 shows less RMSE than CFS globally and over </a:t>
            </a:r>
            <a:r>
              <a:rPr lang="en-US" dirty="0" smtClean="0"/>
              <a:t>tropics</a:t>
            </a:r>
          </a:p>
          <a:p>
            <a:pPr marL="111125" indent="-111125">
              <a:buFont typeface="Arial" pitchFamily="34" charset="0"/>
              <a:buChar char="•"/>
            </a:pPr>
            <a:r>
              <a:rPr lang="en-US" dirty="0" smtClean="0"/>
              <a:t>Two climatology CFSv2 reduces the RMSE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2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SST seasonal mean forecast  correlation skill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5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T2m</a:t>
            </a:r>
            <a:r>
              <a:rPr lang="en-US" sz="2800" dirty="0" smtClean="0"/>
              <a:t> </a:t>
            </a:r>
            <a:r>
              <a:rPr lang="en-US" sz="2800" dirty="0" smtClean="0"/>
              <a:t>seasonal mean forecast  RMSE </a:t>
            </a:r>
            <a:r>
              <a:rPr lang="en-US" sz="2800" dirty="0" smtClean="0"/>
              <a:t>(</a:t>
            </a:r>
            <a:r>
              <a:rPr lang="en-US" sz="2800" dirty="0"/>
              <a:t>K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3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T2m</a:t>
            </a:r>
            <a:r>
              <a:rPr lang="en-US" sz="2800" dirty="0" smtClean="0"/>
              <a:t> </a:t>
            </a:r>
            <a:r>
              <a:rPr lang="en-US" sz="2800" dirty="0" smtClean="0"/>
              <a:t>seasonal mean forecast  RMSE </a:t>
            </a:r>
            <a:r>
              <a:rPr lang="en-US" sz="2800" dirty="0" smtClean="0"/>
              <a:t>(</a:t>
            </a:r>
            <a:r>
              <a:rPr lang="en-US" sz="2800" dirty="0"/>
              <a:t>K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3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T2m</a:t>
            </a:r>
            <a:r>
              <a:rPr lang="en-US" sz="2800" dirty="0" smtClean="0"/>
              <a:t> </a:t>
            </a:r>
            <a:r>
              <a:rPr lang="en-US" sz="2800" dirty="0" smtClean="0"/>
              <a:t>seasonal mean forecast  RMSE </a:t>
            </a:r>
            <a:r>
              <a:rPr lang="en-US" sz="2800" dirty="0" smtClean="0"/>
              <a:t>(</a:t>
            </a:r>
            <a:r>
              <a:rPr lang="en-US" sz="2800" dirty="0"/>
              <a:t>K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3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T2m</a:t>
            </a:r>
            <a:r>
              <a:rPr lang="en-US" sz="2800" dirty="0" smtClean="0"/>
              <a:t> </a:t>
            </a:r>
            <a:r>
              <a:rPr lang="en-US" sz="2800" dirty="0" smtClean="0"/>
              <a:t>seasonal mean forecast  RMSE </a:t>
            </a:r>
            <a:r>
              <a:rPr lang="en-US" sz="2800" dirty="0" smtClean="0"/>
              <a:t>(</a:t>
            </a:r>
            <a:r>
              <a:rPr lang="en-US" sz="2800" dirty="0"/>
              <a:t>K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3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37160"/>
            <a:ext cx="9047018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T2m</a:t>
            </a:r>
            <a:r>
              <a:rPr lang="en-US" sz="2800" dirty="0" smtClean="0"/>
              <a:t> </a:t>
            </a:r>
            <a:r>
              <a:rPr lang="en-US" sz="2800" dirty="0" smtClean="0"/>
              <a:t>seasonal mean forecast  Standard Deviation </a:t>
            </a:r>
            <a:r>
              <a:rPr lang="en-US" sz="2800" dirty="0" smtClean="0"/>
              <a:t>(K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0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37160"/>
            <a:ext cx="9047018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T2m</a:t>
            </a:r>
            <a:r>
              <a:rPr lang="en-US" sz="2800" dirty="0" smtClean="0"/>
              <a:t> </a:t>
            </a:r>
            <a:r>
              <a:rPr lang="en-US" sz="2800" dirty="0" smtClean="0"/>
              <a:t>seasonal mean forecast  Standard Deviation </a:t>
            </a:r>
            <a:r>
              <a:rPr lang="en-US" sz="2800" dirty="0" smtClean="0"/>
              <a:t>(K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6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37160"/>
            <a:ext cx="9047018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T2m</a:t>
            </a:r>
            <a:r>
              <a:rPr lang="en-US" sz="2800" dirty="0" smtClean="0"/>
              <a:t> </a:t>
            </a:r>
            <a:r>
              <a:rPr lang="en-US" sz="2800" dirty="0" smtClean="0"/>
              <a:t>seasonal mean forecast  Standard Deviation </a:t>
            </a:r>
            <a:r>
              <a:rPr lang="en-US" sz="2800" dirty="0" smtClean="0"/>
              <a:t>(K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6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37160"/>
            <a:ext cx="9047018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T2m</a:t>
            </a:r>
            <a:r>
              <a:rPr lang="en-US" sz="2800" dirty="0" smtClean="0"/>
              <a:t> </a:t>
            </a:r>
            <a:r>
              <a:rPr lang="en-US" sz="2800" dirty="0" smtClean="0"/>
              <a:t>seasonal mean forecast  Standard Deviation </a:t>
            </a:r>
            <a:r>
              <a:rPr lang="en-US" sz="2800" dirty="0" smtClean="0"/>
              <a:t>(K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6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37160"/>
            <a:ext cx="9047018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T2m</a:t>
            </a:r>
            <a:r>
              <a:rPr lang="en-US" sz="2800" dirty="0" smtClean="0"/>
              <a:t> </a:t>
            </a:r>
            <a:r>
              <a:rPr lang="en-US" sz="2800" dirty="0" smtClean="0"/>
              <a:t>seasonal mean forecast  Standard Deviation </a:t>
            </a:r>
            <a:r>
              <a:rPr lang="en-US" sz="2800" dirty="0" smtClean="0"/>
              <a:t>(K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6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37160"/>
            <a:ext cx="9047018" cy="5486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T2m</a:t>
            </a:r>
            <a:r>
              <a:rPr lang="en-US" sz="2800" dirty="0" smtClean="0"/>
              <a:t> </a:t>
            </a:r>
            <a:r>
              <a:rPr lang="en-US" sz="2800" dirty="0" smtClean="0"/>
              <a:t>seasonal mean forecast  Standard Deviation </a:t>
            </a:r>
            <a:r>
              <a:rPr lang="en-US" sz="2800" dirty="0" smtClean="0"/>
              <a:t>(K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90625"/>
            <a:ext cx="7334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6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11349</TotalTime>
  <Words>1221</Words>
  <Application>Microsoft Office PowerPoint</Application>
  <PresentationFormat>On-screen Show (4:3)</PresentationFormat>
  <Paragraphs>199</Paragraphs>
  <Slides>106</Slides>
  <Notes>37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07" baseType="lpstr">
      <vt:lpstr>Office Theme</vt:lpstr>
      <vt:lpstr>Assessment of CFSv2 hindcast (seasonal mean)</vt:lpstr>
      <vt:lpstr>Forecast &amp; observation data</vt:lpstr>
      <vt:lpstr>Sea Surface Temperature (SST)</vt:lpstr>
      <vt:lpstr>Nino3.4 SST seasonal mean forecast  correlation skill</vt:lpstr>
      <vt:lpstr>Nino3.4 SST seasonal mean forecast  RMSE (K)</vt:lpstr>
      <vt:lpstr>Nino3.4 SST seasonal mean forecast  Standard Deviation (K)</vt:lpstr>
      <vt:lpstr>SST seasonal mean forecast  correlation skill</vt:lpstr>
      <vt:lpstr>SST seasonal mean forecast  correlation skill</vt:lpstr>
      <vt:lpstr>SST seasonal mean forecast  correlation skill</vt:lpstr>
      <vt:lpstr>SST seasonal mean forecast  correlation skill</vt:lpstr>
      <vt:lpstr>SST seasonal mean forecast  correlation skill</vt:lpstr>
      <vt:lpstr>SST seasonal mean forecast  correlation skill</vt:lpstr>
      <vt:lpstr>SST seasonal mean forecast  correlation skill</vt:lpstr>
      <vt:lpstr>SST seasonal mean forecast  correlation skill</vt:lpstr>
      <vt:lpstr>SST seasonal mean forecast  correlation skill</vt:lpstr>
      <vt:lpstr>SST seasonal mean forecast  correlation skill</vt:lpstr>
      <vt:lpstr>SST seasonal mean forecast  RMSE (K)</vt:lpstr>
      <vt:lpstr>SST seasonal mean forecast  RMSE (K)</vt:lpstr>
      <vt:lpstr>SST seasonal mean forecast  RMSE (K)</vt:lpstr>
      <vt:lpstr>SST seasonal mean forecast  RMSE (K)</vt:lpstr>
      <vt:lpstr>SST seasonal mean forecast  RMSE (K)</vt:lpstr>
      <vt:lpstr>SST seasonal mean forecast  Standard Deviation (K)</vt:lpstr>
      <vt:lpstr>SST seasonal mean forecast  Standard Deviation (K)</vt:lpstr>
      <vt:lpstr>SST seasonal mean forecast  Standard Deviation (K)</vt:lpstr>
      <vt:lpstr>SST seasonal mean forecast  Standard Deviation (K)</vt:lpstr>
      <vt:lpstr>SST seasonal mean forecast  Standard Deviation (K)</vt:lpstr>
      <vt:lpstr>Precipitation (Prec)</vt:lpstr>
      <vt:lpstr>Precipitation seasonal mean forecast  correlation skill</vt:lpstr>
      <vt:lpstr>Precipitation seasonal mean forecast  correlation skill</vt:lpstr>
      <vt:lpstr>Precipitation seasonal mean forecast  correlation skill</vt:lpstr>
      <vt:lpstr>Precipitation seasonal mean forecast  correlation skill</vt:lpstr>
      <vt:lpstr>Precipitation seasonal mean forecast  correlation skill</vt:lpstr>
      <vt:lpstr>Precipitation seasonal mean forecast  correlation skill</vt:lpstr>
      <vt:lpstr>Precipitation seasonal mean forecast  correlation skill</vt:lpstr>
      <vt:lpstr>Precipitation seasonal mean forecast  correlation skill</vt:lpstr>
      <vt:lpstr>Precipitation seasonal mean forecast  correlation skill</vt:lpstr>
      <vt:lpstr>Precipitation seasonal mean forecast  correlation skill</vt:lpstr>
      <vt:lpstr>Precipitation seasonal mean forecast  correlation skill</vt:lpstr>
      <vt:lpstr>Precipitation seasonal mean forecast  correlation skill</vt:lpstr>
      <vt:lpstr>Precipitation seasonal mean forecast  correlation skill</vt:lpstr>
      <vt:lpstr>Precipitation seasonal mean forecast  correlation skill</vt:lpstr>
      <vt:lpstr>Precipitation seasonal mean forecast  correlation skill</vt:lpstr>
      <vt:lpstr>Precipitation seasonal mean forecast  correlation skill</vt:lpstr>
      <vt:lpstr>Precipitation seasonal mean forecast  correlation skill</vt:lpstr>
      <vt:lpstr>Precipitation seasonal mean forecast  correlation skill</vt:lpstr>
      <vt:lpstr>Precipitation seasonal mean forecast  correlation skill</vt:lpstr>
      <vt:lpstr>Precipitation seasonal mean forecast  correlation skill</vt:lpstr>
      <vt:lpstr>Precipitation seasonal mean forecast  RMSE (mm/day)</vt:lpstr>
      <vt:lpstr>Precipitation seasonal mean forecast  RMSE (mm/day)</vt:lpstr>
      <vt:lpstr>Precipitation seasonal mean forecast  RMSE (mm/day)</vt:lpstr>
      <vt:lpstr>Precipitation seasonal mean forecast  RMSE (mm/day)</vt:lpstr>
      <vt:lpstr>Precipitation seasonal mean forecast  RMSE (mm/day)</vt:lpstr>
      <vt:lpstr>Precipitation seasonal mean forecast  RMSE (mm/day)</vt:lpstr>
      <vt:lpstr>Precipitation seasonal mean forecast  RMSE (mm/day)</vt:lpstr>
      <vt:lpstr>Precipitation seasonal mean forecast  RMSE (mm/day)</vt:lpstr>
      <vt:lpstr>Precipitation seasonal mean forecast  RMSE (mm/day)</vt:lpstr>
      <vt:lpstr>Precipitation seasonal mean forecast  RMSE (mm/day)</vt:lpstr>
      <vt:lpstr>Precipitation seasonal mean forecast  Standard Deviation (mm/day)</vt:lpstr>
      <vt:lpstr>Precipitation seasonal mean forecast  Standard Deviation (mm/day)</vt:lpstr>
      <vt:lpstr>Precipitation seasonal mean forecast  Standard Deviation (mm/day)</vt:lpstr>
      <vt:lpstr>Precipitation seasonal mean forecast  Standard Deviation (mm/day)</vt:lpstr>
      <vt:lpstr>Precipitation seasonal mean forecast  Standard Deviation (mm/day)</vt:lpstr>
      <vt:lpstr>Precipitation seasonal mean forecast  Standard Deviation (mm/day)</vt:lpstr>
      <vt:lpstr>Precipitation seasonal mean forecast  Standard Deviation (mm/day)</vt:lpstr>
      <vt:lpstr>Precipitation seasonal mean forecast  Standard Deviation (mm/day)</vt:lpstr>
      <vt:lpstr>Precipitation seasonal mean forecast  Standard Deviation (mm/day)</vt:lpstr>
      <vt:lpstr>Precipitation seasonal mean forecast  Standard Deviation (mm/day)</vt:lpstr>
      <vt:lpstr>2 Meter Temperature (T2m)</vt:lpstr>
      <vt:lpstr>T2m seasonal mean forecast  correlation skill</vt:lpstr>
      <vt:lpstr>T2m seasonal mean forecast  correlation skill</vt:lpstr>
      <vt:lpstr>T2m seasonal mean forecast  correlation skill</vt:lpstr>
      <vt:lpstr>T2m seasonal mean forecast  correlation skill</vt:lpstr>
      <vt:lpstr>T2m seasonal mean forecast  correlation skill</vt:lpstr>
      <vt:lpstr>T2m seasonal mean forecast  correlation skill</vt:lpstr>
      <vt:lpstr>T2m seasonal mean forecast  correlation skill</vt:lpstr>
      <vt:lpstr>T2m seasonal mean forecast  correlation skill</vt:lpstr>
      <vt:lpstr>T2m seasonal mean forecast  correlation skill</vt:lpstr>
      <vt:lpstr>T2m seasonal mean forecast  correlation skill</vt:lpstr>
      <vt:lpstr>T2m seasonal mean forecast  correlation skill</vt:lpstr>
      <vt:lpstr>T2m seasonal mean forecast  correlation skill</vt:lpstr>
      <vt:lpstr>T2m seasonal mean forecast  correlation skill</vt:lpstr>
      <vt:lpstr>T2m seasonal mean forecast  correlation skill</vt:lpstr>
      <vt:lpstr>T2m seasonal mean forecast  correlation skill</vt:lpstr>
      <vt:lpstr>T2m seasonal mean forecast  RMSE (K)</vt:lpstr>
      <vt:lpstr>T2m seasonal mean forecast  RMSE (K)</vt:lpstr>
      <vt:lpstr>T2m seasonal mean forecast  RMSE (K)</vt:lpstr>
      <vt:lpstr>T2m seasonal mean forecast  RMSE (K)</vt:lpstr>
      <vt:lpstr>T2m seasonal mean forecast  RMSE (K)</vt:lpstr>
      <vt:lpstr>T2m seasonal mean forecast  RMSE (K)</vt:lpstr>
      <vt:lpstr>T2m seasonal mean forecast  RMSE (K)</vt:lpstr>
      <vt:lpstr>T2m seasonal mean forecast  RMSE (K)</vt:lpstr>
      <vt:lpstr>T2m seasonal mean forecast  RMSE (K)</vt:lpstr>
      <vt:lpstr>T2m seasonal mean forecast  RMSE (K)</vt:lpstr>
      <vt:lpstr>T2m seasonal mean forecast  Standard Deviation (K)</vt:lpstr>
      <vt:lpstr>T2m seasonal mean forecast  Standard Deviation (K)</vt:lpstr>
      <vt:lpstr>T2m seasonal mean forecast  Standard Deviation (K)</vt:lpstr>
      <vt:lpstr>T2m seasonal mean forecast  Standard Deviation (K)</vt:lpstr>
      <vt:lpstr>T2m seasonal mean forecast  Standard Deviation (K)</vt:lpstr>
      <vt:lpstr>T2m seasonal mean forecast  Standard Deviation (K)</vt:lpstr>
      <vt:lpstr>T2m seasonal mean forecast  Standard Deviation (K)</vt:lpstr>
      <vt:lpstr>T2m seasonal mean forecast  Standard Deviation (K)</vt:lpstr>
      <vt:lpstr>T2m seasonal mean forecast  Standard Deviation (K)</vt:lpstr>
      <vt:lpstr>T2m seasonal mean forecast  Standard Deviation (K)</vt:lpstr>
      <vt:lpstr>Forecast of surface air temperature warming trend from CFSv2</vt:lpstr>
      <vt:lpstr>Forecast of surface air temperature warming trend from CFSv2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Assessment of CFSv2 hindcast</dc:title>
  <dc:creator>Mingyue Chen</dc:creator>
  <cp:lastModifiedBy>Mingyue Chen</cp:lastModifiedBy>
  <cp:revision>47</cp:revision>
  <dcterms:created xsi:type="dcterms:W3CDTF">2011-01-20T18:02:27Z</dcterms:created>
  <dcterms:modified xsi:type="dcterms:W3CDTF">2011-01-28T15:35:49Z</dcterms:modified>
</cp:coreProperties>
</file>